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6" r:id="rId5"/>
    <p:sldId id="305" r:id="rId6"/>
    <p:sldId id="268" r:id="rId7"/>
    <p:sldId id="290" r:id="rId8"/>
    <p:sldId id="325" r:id="rId9"/>
    <p:sldId id="350" r:id="rId10"/>
    <p:sldId id="284" r:id="rId11"/>
    <p:sldId id="308" r:id="rId12"/>
    <p:sldId id="310" r:id="rId13"/>
    <p:sldId id="351" r:id="rId14"/>
    <p:sldId id="352" r:id="rId15"/>
    <p:sldId id="366" r:id="rId16"/>
    <p:sldId id="353" r:id="rId17"/>
    <p:sldId id="357" r:id="rId18"/>
    <p:sldId id="355" r:id="rId19"/>
    <p:sldId id="367" r:id="rId20"/>
    <p:sldId id="369" r:id="rId21"/>
    <p:sldId id="370" r:id="rId22"/>
    <p:sldId id="363" r:id="rId23"/>
    <p:sldId id="364" r:id="rId24"/>
    <p:sldId id="365" r:id="rId25"/>
    <p:sldId id="359" r:id="rId26"/>
    <p:sldId id="297"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D1CE2CAE-DBED-484F-8015-31DA7C0644A4}">
          <p14:sldIdLst>
            <p14:sldId id="256"/>
            <p14:sldId id="305"/>
            <p14:sldId id="268"/>
            <p14:sldId id="290"/>
            <p14:sldId id="325"/>
            <p14:sldId id="350"/>
            <p14:sldId id="284"/>
            <p14:sldId id="308"/>
            <p14:sldId id="310"/>
            <p14:sldId id="351"/>
            <p14:sldId id="352"/>
            <p14:sldId id="366"/>
            <p14:sldId id="353"/>
            <p14:sldId id="357"/>
            <p14:sldId id="355"/>
            <p14:sldId id="367"/>
            <p14:sldId id="369"/>
            <p14:sldId id="370"/>
            <p14:sldId id="363"/>
            <p14:sldId id="364"/>
            <p14:sldId id="365"/>
            <p14:sldId id="359"/>
            <p14:sldId id="29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C10210-9CF0-B024-FEE4-D4384A5A3260}" name="Marco Brozzetti" initials="MB" userId="S::10683669@polimi.it::8d2f4904-33ad-47e1-a03b-8709ccf9541a" providerId="AD"/>
  <p188:author id="{3899902D-B392-99F0-A2DB-4C0EC359254D}" name="Sowmya Palanichamy" initials="SP" userId="S::10873690@polimi.it::7abde709-08fb-433f-9e88-99535babace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15"/>
    <a:srgbClr val="E2AC00"/>
    <a:srgbClr val="FF6600"/>
    <a:srgbClr val="F16759"/>
    <a:srgbClr val="DBDEE3"/>
    <a:srgbClr val="E600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86804" autoAdjust="0"/>
  </p:normalViewPr>
  <p:slideViewPr>
    <p:cSldViewPr snapToGrid="0">
      <p:cViewPr varScale="1">
        <p:scale>
          <a:sx n="71" d="100"/>
          <a:sy n="71" d="100"/>
        </p:scale>
        <p:origin x="1267" y="67"/>
      </p:cViewPr>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28190043039799"/>
          <c:y val="0.16734988665425121"/>
          <c:w val="0.81362309078546402"/>
          <c:h val="0.46672852806567794"/>
        </c:manualLayout>
      </c:layout>
      <c:barChart>
        <c:barDir val="col"/>
        <c:grouping val="clustered"/>
        <c:varyColors val="0"/>
        <c:ser>
          <c:idx val="0"/>
          <c:order val="0"/>
          <c:tx>
            <c:strRef>
              <c:f>Sheet1!$B$1</c:f>
              <c:strCache>
                <c:ptCount val="1"/>
                <c:pt idx="0">
                  <c:v>Column3</c:v>
                </c:pt>
              </c:strCache>
            </c:strRef>
          </c:tx>
          <c:spPr>
            <a:gradFill flip="none" rotWithShape="1">
              <a:gsLst>
                <a:gs pos="0">
                  <a:schemeClr val="accent1">
                    <a:lumMod val="40000"/>
                    <a:lumOff val="60000"/>
                  </a:schemeClr>
                </a:gs>
                <a:gs pos="48000">
                  <a:schemeClr val="accent1">
                    <a:lumMod val="60000"/>
                    <a:lumOff val="40000"/>
                  </a:schemeClr>
                </a:gs>
                <a:gs pos="100000">
                  <a:schemeClr val="accent1">
                    <a:lumMod val="75000"/>
                  </a:schemeClr>
                </a:gs>
              </a:gsLst>
              <a:lin ang="16200000" scaled="1"/>
              <a:tileRect/>
            </a:gradFill>
            <a:ln>
              <a:noFill/>
            </a:ln>
            <a:effectLst/>
          </c:spPr>
          <c:invertIfNegative val="0"/>
          <c:dPt>
            <c:idx val="1"/>
            <c:invertIfNegative val="0"/>
            <c:bubble3D val="0"/>
            <c:spPr>
              <a:gradFill flip="none" rotWithShape="1">
                <a:gsLst>
                  <a:gs pos="0">
                    <a:schemeClr val="accent1">
                      <a:lumMod val="40000"/>
                      <a:lumOff val="60000"/>
                    </a:schemeClr>
                  </a:gs>
                  <a:gs pos="48000">
                    <a:schemeClr val="accent1">
                      <a:lumMod val="60000"/>
                      <a:lumOff val="40000"/>
                    </a:schemeClr>
                  </a:gs>
                  <a:gs pos="100000">
                    <a:schemeClr val="accent1">
                      <a:lumMod val="75000"/>
                    </a:schemeClr>
                  </a:gs>
                </a:gsLst>
                <a:lin ang="16200000" scaled="1"/>
                <a:tileRect/>
              </a:gradFill>
              <a:ln>
                <a:gradFill flip="none" rotWithShape="1">
                  <a:gsLst>
                    <a:gs pos="28972">
                      <a:schemeClr val="accent4">
                        <a:lumMod val="97000"/>
                        <a:lumOff val="3000"/>
                      </a:schemeClr>
                    </a:gs>
                    <a:gs pos="100000">
                      <a:schemeClr val="accent4">
                        <a:lumMod val="52000"/>
                      </a:schemeClr>
                    </a:gs>
                    <a:gs pos="48000">
                      <a:schemeClr val="accent4">
                        <a:lumMod val="97000"/>
                        <a:lumOff val="3000"/>
                      </a:schemeClr>
                    </a:gs>
                    <a:gs pos="100000">
                      <a:schemeClr val="accent4">
                        <a:lumMod val="60000"/>
                        <a:lumOff val="40000"/>
                      </a:schemeClr>
                    </a:gs>
                  </a:gsLst>
                  <a:lin ang="16200000" scaled="1"/>
                  <a:tileRect/>
                </a:gradFill>
              </a:ln>
              <a:effectLst/>
            </c:spPr>
            <c:extLst>
              <c:ext xmlns:c16="http://schemas.microsoft.com/office/drawing/2014/chart" uri="{C3380CC4-5D6E-409C-BE32-E72D297353CC}">
                <c16:uniqueId val="{00000004-EC93-4295-AABA-DDE71E25BB7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5"/>
                <c:pt idx="0">
                  <c:v>Direct contribution to Zero Hunger</c:v>
                </c:pt>
                <c:pt idx="1">
                  <c:v>Impact on Climate Action</c:v>
                </c:pt>
                <c:pt idx="2">
                  <c:v>Food security Enhancement</c:v>
                </c:pt>
                <c:pt idx="3">
                  <c:v>Innovation in Farming Techniques</c:v>
                </c:pt>
                <c:pt idx="4">
                  <c:v>Urban Agricultural Development</c:v>
                </c:pt>
              </c:strCache>
            </c:strRef>
          </c:cat>
          <c:val>
            <c:numRef>
              <c:f>Sheet1!$B$2:$B$7</c:f>
              <c:numCache>
                <c:formatCode>0%</c:formatCode>
                <c:ptCount val="6"/>
                <c:pt idx="0">
                  <c:v>0.9</c:v>
                </c:pt>
                <c:pt idx="1">
                  <c:v>0.85</c:v>
                </c:pt>
                <c:pt idx="2">
                  <c:v>0.88</c:v>
                </c:pt>
                <c:pt idx="3">
                  <c:v>0.82</c:v>
                </c:pt>
                <c:pt idx="4">
                  <c:v>0.92</c:v>
                </c:pt>
              </c:numCache>
            </c:numRef>
          </c:val>
          <c:extLst>
            <c:ext xmlns:c16="http://schemas.microsoft.com/office/drawing/2014/chart" uri="{C3380CC4-5D6E-409C-BE32-E72D297353CC}">
              <c16:uniqueId val="{00000000-EC93-4295-AABA-DDE71E25BB77}"/>
            </c:ext>
          </c:extLst>
        </c:ser>
        <c:dLbls>
          <c:showLegendKey val="0"/>
          <c:showVal val="0"/>
          <c:showCatName val="0"/>
          <c:showSerName val="0"/>
          <c:showPercent val="0"/>
          <c:showBubbleSize val="0"/>
        </c:dLbls>
        <c:gapWidth val="267"/>
        <c:overlap val="-43"/>
        <c:axId val="1321616256"/>
        <c:axId val="1321618656"/>
      </c:barChart>
      <c:catAx>
        <c:axId val="132161625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321618656"/>
        <c:crosses val="autoZero"/>
        <c:auto val="1"/>
        <c:lblAlgn val="ctr"/>
        <c:lblOffset val="100"/>
        <c:noMultiLvlLbl val="0"/>
      </c:catAx>
      <c:valAx>
        <c:axId val="1321618656"/>
        <c:scaling>
          <c:orientation val="minMax"/>
        </c:scaling>
        <c:delete val="1"/>
        <c:axPos val="l"/>
        <c:numFmt formatCode="0%" sourceLinked="1"/>
        <c:majorTickMark val="none"/>
        <c:minorTickMark val="none"/>
        <c:tickLblPos val="nextTo"/>
        <c:crossAx val="1321616256"/>
        <c:crosses val="autoZero"/>
        <c:crossBetween val="between"/>
      </c:valAx>
      <c:dTable>
        <c:showHorzBorder val="1"/>
        <c:showVertBorder val="1"/>
        <c:showOutline val="1"/>
        <c:showKeys val="0"/>
        <c:spPr>
          <a:noFill/>
          <a:ln w="9525" cap="flat" cmpd="sng" algn="ctr">
            <a:no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en-US"/>
          </a:p>
        </c:txPr>
      </c:dTable>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Nutritional use efficiency</c:v>
                </c:pt>
              </c:strCache>
            </c:strRef>
          </c:tx>
          <c:spPr>
            <a:solidFill>
              <a:schemeClr val="accent2"/>
            </a:solidFill>
            <a:ln>
              <a:noFill/>
            </a:ln>
            <a:effectLst/>
          </c:spPr>
          <c:invertIfNegative val="0"/>
          <c:dPt>
            <c:idx val="0"/>
            <c:invertIfNegative val="0"/>
            <c:bubble3D val="0"/>
            <c:spPr>
              <a:solidFill>
                <a:schemeClr val="accent2">
                  <a:lumMod val="75000"/>
                </a:schemeClr>
              </a:solidFill>
              <a:ln>
                <a:noFill/>
              </a:ln>
              <a:effectLst/>
            </c:spPr>
            <c:extLst>
              <c:ext xmlns:c16="http://schemas.microsoft.com/office/drawing/2014/chart" uri="{C3380CC4-5D6E-409C-BE32-E72D297353CC}">
                <c16:uniqueId val="{00000003-C2D2-4E64-9844-C0215827BCCF}"/>
              </c:ext>
            </c:extLst>
          </c:dPt>
          <c:dPt>
            <c:idx val="1"/>
            <c:invertIfNegative val="0"/>
            <c:bubble3D val="0"/>
            <c:spPr>
              <a:solidFill>
                <a:srgbClr val="00B050"/>
              </a:solidFill>
              <a:ln>
                <a:noFill/>
              </a:ln>
              <a:effectLst/>
            </c:spPr>
            <c:extLst>
              <c:ext xmlns:c16="http://schemas.microsoft.com/office/drawing/2014/chart" uri="{C3380CC4-5D6E-409C-BE32-E72D297353CC}">
                <c16:uniqueId val="{00000004-C2D2-4E64-9844-C0215827BCC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Traditional</c:v>
                </c:pt>
                <c:pt idx="1">
                  <c:v>Hydroponic</c:v>
                </c:pt>
              </c:strCache>
            </c:strRef>
          </c:cat>
          <c:val>
            <c:numRef>
              <c:f>Sheet1!$B$2:$B$3</c:f>
              <c:numCache>
                <c:formatCode>0%</c:formatCode>
                <c:ptCount val="2"/>
                <c:pt idx="0">
                  <c:v>1</c:v>
                </c:pt>
                <c:pt idx="1">
                  <c:v>0.4</c:v>
                </c:pt>
              </c:numCache>
            </c:numRef>
          </c:val>
          <c:extLst>
            <c:ext xmlns:c16="http://schemas.microsoft.com/office/drawing/2014/chart" uri="{C3380CC4-5D6E-409C-BE32-E72D297353CC}">
              <c16:uniqueId val="{00000000-C2D2-4E64-9844-C0215827BCCF}"/>
            </c:ext>
          </c:extLst>
        </c:ser>
        <c:dLbls>
          <c:showLegendKey val="0"/>
          <c:showVal val="0"/>
          <c:showCatName val="0"/>
          <c:showSerName val="0"/>
          <c:showPercent val="0"/>
          <c:showBubbleSize val="0"/>
        </c:dLbls>
        <c:gapWidth val="219"/>
        <c:overlap val="-27"/>
        <c:axId val="776089631"/>
        <c:axId val="743967135"/>
      </c:barChart>
      <c:catAx>
        <c:axId val="776089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3967135"/>
        <c:crosses val="autoZero"/>
        <c:auto val="1"/>
        <c:lblAlgn val="ctr"/>
        <c:lblOffset val="100"/>
        <c:noMultiLvlLbl val="0"/>
      </c:catAx>
      <c:valAx>
        <c:axId val="743967135"/>
        <c:scaling>
          <c:orientation val="minMax"/>
        </c:scaling>
        <c:delete val="1"/>
        <c:axPos val="l"/>
        <c:numFmt formatCode="0%" sourceLinked="1"/>
        <c:majorTickMark val="none"/>
        <c:minorTickMark val="none"/>
        <c:tickLblPos val="nextTo"/>
        <c:crossAx val="776089631"/>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0.01179</cdr:x>
      <cdr:y>0.68258</cdr:y>
    </cdr:from>
    <cdr:to>
      <cdr:x>1</cdr:x>
      <cdr:y>0.79309</cdr:y>
    </cdr:to>
    <cdr:sp macro="" textlink="">
      <cdr:nvSpPr>
        <cdr:cNvPr id="2" name="Rectangle 1">
          <a:extLst xmlns:a="http://schemas.openxmlformats.org/drawingml/2006/main">
            <a:ext uri="{FF2B5EF4-FFF2-40B4-BE49-F238E27FC236}">
              <a16:creationId xmlns:a16="http://schemas.microsoft.com/office/drawing/2014/main" id="{0428BA65-F81B-A4C3-DB19-00DA01B8766A}"/>
            </a:ext>
          </a:extLst>
        </cdr:cNvPr>
        <cdr:cNvSpPr/>
      </cdr:nvSpPr>
      <cdr:spPr>
        <a:xfrm xmlns:a="http://schemas.openxmlformats.org/drawingml/2006/main">
          <a:off x="66675" y="2379691"/>
          <a:ext cx="5586697" cy="38526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IN"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FC050-9C1D-4A44-B4C3-0E30B77BCAC1}" type="datetimeFigureOut">
              <a:rPr lang="it-IT" smtClean="0"/>
              <a:t>20/10/2025</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D5E19-E7CA-45F6-8D44-210B4E61BA9F}" type="slidenum">
              <a:rPr lang="it-IT" smtClean="0"/>
              <a:t>‹#›</a:t>
            </a:fld>
            <a:endParaRPr lang="it-IT"/>
          </a:p>
        </p:txBody>
      </p:sp>
    </p:spTree>
    <p:extLst>
      <p:ext uri="{BB962C8B-B14F-4D97-AF65-F5344CB8AC3E}">
        <p14:creationId xmlns:p14="http://schemas.microsoft.com/office/powerpoint/2010/main" val="1270400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Good morning respected jury members.</a:t>
            </a:r>
            <a:br>
              <a:rPr lang="en-US" dirty="0"/>
            </a:br>
            <a:r>
              <a:rPr lang="en-US" dirty="0"/>
              <a:t>My name is </a:t>
            </a:r>
            <a:r>
              <a:rPr lang="en-US" b="1" dirty="0"/>
              <a:t>Sowmya Palanichamy</a:t>
            </a:r>
            <a:r>
              <a:rPr lang="en-US" dirty="0"/>
              <a:t>, and today I’m going to present my thesis titled </a:t>
            </a:r>
            <a:r>
              <a:rPr lang="en-US" b="1" dirty="0"/>
              <a:t>“Implementation of Dutch Farming for the Cultivation of Tomatoes in South India.”</a:t>
            </a:r>
            <a:br>
              <a:rPr lang="en-US" dirty="0"/>
            </a:br>
            <a:r>
              <a:rPr lang="en-US" dirty="0"/>
              <a:t>This work was carried out in collaboration with </a:t>
            </a:r>
            <a:r>
              <a:rPr lang="en-US" b="1" dirty="0" err="1"/>
              <a:t>Agro</a:t>
            </a:r>
            <a:r>
              <a:rPr lang="en-US" b="1" dirty="0"/>
              <a:t> Tie India</a:t>
            </a:r>
            <a:r>
              <a:rPr lang="en-US" dirty="0"/>
              <a:t>, a company working in the horticulture and agriculture sector</a:t>
            </a:r>
            <a:endParaRPr lang="en-IN" dirty="0"/>
          </a:p>
        </p:txBody>
      </p:sp>
      <p:sp>
        <p:nvSpPr>
          <p:cNvPr id="4" name="Slide Number Placeholder 3"/>
          <p:cNvSpPr>
            <a:spLocks noGrp="1"/>
          </p:cNvSpPr>
          <p:nvPr>
            <p:ph type="sldNum" sz="quarter" idx="5"/>
          </p:nvPr>
        </p:nvSpPr>
        <p:spPr/>
        <p:txBody>
          <a:bodyPr/>
          <a:lstStyle/>
          <a:p>
            <a:fld id="{E50D5E19-E7CA-45F6-8D44-210B4E61BA9F}" type="slidenum">
              <a:rPr lang="it-IT" smtClean="0"/>
              <a:t>1</a:t>
            </a:fld>
            <a:endParaRPr lang="it-IT"/>
          </a:p>
        </p:txBody>
      </p:sp>
    </p:spTree>
    <p:extLst>
      <p:ext uri="{BB962C8B-B14F-4D97-AF65-F5344CB8AC3E}">
        <p14:creationId xmlns:p14="http://schemas.microsoft.com/office/powerpoint/2010/main" val="580346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0D5E19-E7CA-45F6-8D44-210B4E61BA9F}" type="slidenum">
              <a:rPr lang="it-IT" smtClean="0"/>
              <a:t>2</a:t>
            </a:fld>
            <a:endParaRPr lang="it-IT"/>
          </a:p>
        </p:txBody>
      </p:sp>
    </p:spTree>
    <p:extLst>
      <p:ext uri="{BB962C8B-B14F-4D97-AF65-F5344CB8AC3E}">
        <p14:creationId xmlns:p14="http://schemas.microsoft.com/office/powerpoint/2010/main" val="1127528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endParaRPr lang="en-IN" dirty="0"/>
          </a:p>
        </p:txBody>
      </p:sp>
      <p:sp>
        <p:nvSpPr>
          <p:cNvPr id="4" name="Slide Number Placeholder 3"/>
          <p:cNvSpPr>
            <a:spLocks noGrp="1"/>
          </p:cNvSpPr>
          <p:nvPr>
            <p:ph type="sldNum" sz="quarter" idx="5"/>
          </p:nvPr>
        </p:nvSpPr>
        <p:spPr/>
        <p:txBody>
          <a:bodyPr/>
          <a:lstStyle/>
          <a:p>
            <a:fld id="{E50D5E19-E7CA-45F6-8D44-210B4E61BA9F}" type="slidenum">
              <a:rPr lang="it-IT" smtClean="0"/>
              <a:t>6</a:t>
            </a:fld>
            <a:endParaRPr lang="it-IT"/>
          </a:p>
        </p:txBody>
      </p:sp>
    </p:spTree>
    <p:extLst>
      <p:ext uri="{BB962C8B-B14F-4D97-AF65-F5344CB8AC3E}">
        <p14:creationId xmlns:p14="http://schemas.microsoft.com/office/powerpoint/2010/main" val="79689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0D5E19-E7CA-45F6-8D44-210B4E61BA9F}" type="slidenum">
              <a:rPr lang="it-IT" smtClean="0"/>
              <a:t>7</a:t>
            </a:fld>
            <a:endParaRPr lang="it-IT"/>
          </a:p>
        </p:txBody>
      </p:sp>
    </p:spTree>
    <p:extLst>
      <p:ext uri="{BB962C8B-B14F-4D97-AF65-F5344CB8AC3E}">
        <p14:creationId xmlns:p14="http://schemas.microsoft.com/office/powerpoint/2010/main" val="155145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400" b="1" dirty="0"/>
              <a:t>Greenhouse Specifications</a:t>
            </a:r>
          </a:p>
          <a:p>
            <a:r>
              <a:rPr lang="en-IN" sz="1200" dirty="0"/>
              <a:t> Dimensions: 50m x 50m (2500 sq.m), naturally ventilated design. </a:t>
            </a:r>
          </a:p>
          <a:p>
            <a:r>
              <a:rPr lang="en-IN" sz="1200" dirty="0"/>
              <a:t>UV-stabilized polyethylene cover (205N thickness) for controlled light transmittance. </a:t>
            </a:r>
          </a:p>
          <a:p>
            <a:r>
              <a:rPr lang="en-IN" sz="1200" dirty="0"/>
              <a:t>Insect netting (40-micron mesh) around structure for pest exclusion. </a:t>
            </a:r>
          </a:p>
          <a:p>
            <a:r>
              <a:rPr lang="en-IN" sz="1200" dirty="0"/>
              <a:t>Gutter height: 4-4.5m, optimized for enhanced air circulation</a:t>
            </a:r>
          </a:p>
          <a:p>
            <a:pPr marL="0" indent="0">
              <a:buNone/>
            </a:pPr>
            <a:r>
              <a:rPr lang="en-IN" sz="1400" b="1" dirty="0"/>
              <a:t>Climate Control Features</a:t>
            </a:r>
            <a:endParaRPr lang="en-IN" sz="1400" dirty="0"/>
          </a:p>
          <a:p>
            <a:r>
              <a:rPr lang="en-IN" sz="1200" dirty="0"/>
              <a:t>High-efficiency exhaust fans positioned strategically for air movement.</a:t>
            </a:r>
          </a:p>
          <a:p>
            <a:r>
              <a:rPr lang="en-IN" sz="1200" dirty="0"/>
              <a:t> Fogger system for humidity control during dry periods.</a:t>
            </a:r>
          </a:p>
          <a:p>
            <a:r>
              <a:rPr lang="en-IN" sz="1200" dirty="0"/>
              <a:t> Automated ventilation systems for temperature regulation. </a:t>
            </a:r>
          </a:p>
          <a:p>
            <a:r>
              <a:rPr lang="en-IN" sz="1200" dirty="0"/>
              <a:t>Shade nets (50%) deployable during peak summer months</a:t>
            </a:r>
          </a:p>
          <a:p>
            <a:pPr marL="0" indent="0">
              <a:buNone/>
            </a:pPr>
            <a:r>
              <a:rPr lang="en-IN" sz="1400" b="1" dirty="0"/>
              <a:t>Economic Aspects</a:t>
            </a:r>
            <a:r>
              <a:rPr lang="en-IN" sz="1400" dirty="0"/>
              <a:t>. </a:t>
            </a:r>
          </a:p>
          <a:p>
            <a:r>
              <a:rPr lang="en-IN" sz="1200" dirty="0"/>
              <a:t>Total cost estimate: ₹35-36 lakhs for 4000 sq.m facility. </a:t>
            </a:r>
          </a:p>
          <a:p>
            <a:r>
              <a:rPr lang="en-IN" sz="1200" dirty="0"/>
              <a:t>Structure lifespan: 15-20 years with proper maintenance. </a:t>
            </a:r>
          </a:p>
          <a:p>
            <a:r>
              <a:rPr lang="en-IN" sz="1200" dirty="0"/>
              <a:t>Modular design allows phased implementation for small farmers. </a:t>
            </a:r>
          </a:p>
          <a:p>
            <a:r>
              <a:rPr lang="en-IN" sz="1200" dirty="0"/>
              <a:t>40-50% subsidy available through government schemes.</a:t>
            </a:r>
          </a:p>
          <a:p>
            <a:endParaRPr lang="en-IN" dirty="0"/>
          </a:p>
        </p:txBody>
      </p:sp>
      <p:sp>
        <p:nvSpPr>
          <p:cNvPr id="4" name="Slide Number Placeholder 3"/>
          <p:cNvSpPr>
            <a:spLocks noGrp="1"/>
          </p:cNvSpPr>
          <p:nvPr>
            <p:ph type="sldNum" sz="quarter" idx="5"/>
          </p:nvPr>
        </p:nvSpPr>
        <p:spPr/>
        <p:txBody>
          <a:bodyPr/>
          <a:lstStyle/>
          <a:p>
            <a:fld id="{E50D5E19-E7CA-45F6-8D44-210B4E61BA9F}" type="slidenum">
              <a:rPr lang="it-IT" smtClean="0"/>
              <a:t>10</a:t>
            </a:fld>
            <a:endParaRPr lang="it-IT"/>
          </a:p>
        </p:txBody>
      </p:sp>
    </p:spTree>
    <p:extLst>
      <p:ext uri="{BB962C8B-B14F-4D97-AF65-F5344CB8AC3E}">
        <p14:creationId xmlns:p14="http://schemas.microsoft.com/office/powerpoint/2010/main" val="1248265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b="1" dirty="0"/>
              <a:t>Growing Medium &amp; Container System</a:t>
            </a:r>
            <a:endParaRPr lang="en-IN" dirty="0"/>
          </a:p>
          <a:p>
            <a:r>
              <a:rPr lang="en-IN" sz="1200" dirty="0"/>
              <a:t> Cocopeat as primary growing medium (EC &lt;0.5 mS/cm, pH 5.5-6.5).</a:t>
            </a:r>
          </a:p>
          <a:p>
            <a:r>
              <a:rPr lang="en-IN" sz="1200" dirty="0"/>
              <a:t> Grow bag system (30cm x 15cm) with optimal drainage holes.</a:t>
            </a:r>
          </a:p>
          <a:p>
            <a:r>
              <a:rPr lang="en-IN" sz="1200" dirty="0"/>
              <a:t> Plant density: 2.5 plants/m2 (10,000 plants/acre).</a:t>
            </a:r>
          </a:p>
          <a:p>
            <a:r>
              <a:rPr lang="en-IN" sz="1200" dirty="0"/>
              <a:t>100% biodegradable medium for environmental sustainability.</a:t>
            </a:r>
          </a:p>
          <a:p>
            <a:pPr marL="0" indent="0">
              <a:buNone/>
            </a:pPr>
            <a:r>
              <a:rPr lang="en-IN" sz="1200" dirty="0"/>
              <a:t> </a:t>
            </a:r>
            <a:r>
              <a:rPr lang="en-IN" b="1" dirty="0"/>
              <a:t>Irrigation &amp; Fertigation Setup </a:t>
            </a:r>
          </a:p>
          <a:p>
            <a:r>
              <a:rPr lang="en-IN" sz="1200" dirty="0"/>
              <a:t>A and B tank fertigation system for balanced nutrient delivery. </a:t>
            </a:r>
          </a:p>
          <a:p>
            <a:r>
              <a:rPr lang="en-IN" sz="1200" dirty="0"/>
              <a:t>Automated drip lines with 2L/hour emitters (4 lines per grow bag).</a:t>
            </a:r>
          </a:p>
          <a:p>
            <a:r>
              <a:rPr lang="en-IN" sz="1200" dirty="0"/>
              <a:t> Precision irrigation control based on growth stage requirements. </a:t>
            </a:r>
          </a:p>
          <a:p>
            <a:r>
              <a:rPr lang="en-IN" sz="1200" dirty="0"/>
              <a:t>Drainage collection and EC/pH monitoring system for recycling.</a:t>
            </a:r>
          </a:p>
          <a:p>
            <a:pPr marL="0" indent="0">
              <a:buNone/>
            </a:pPr>
            <a:r>
              <a:rPr lang="en-IN" sz="1400" b="1" dirty="0"/>
              <a:t> </a:t>
            </a:r>
            <a:r>
              <a:rPr lang="en-IN" b="1" dirty="0"/>
              <a:t>System Advantages</a:t>
            </a:r>
            <a:r>
              <a:rPr lang="en-IN" dirty="0"/>
              <a:t> </a:t>
            </a:r>
          </a:p>
          <a:p>
            <a:r>
              <a:rPr lang="en-IN" sz="1200" dirty="0"/>
              <a:t>70-90% water savings compared to traditional farming. </a:t>
            </a:r>
          </a:p>
          <a:p>
            <a:r>
              <a:rPr lang="en-IN" sz="1200" dirty="0"/>
              <a:t>Complete elimination of soil-borne diseases and pathogens. </a:t>
            </a:r>
          </a:p>
          <a:p>
            <a:r>
              <a:rPr lang="en-IN" sz="1200" dirty="0"/>
              <a:t>Precise control over root zone environment and nutrient uptake.</a:t>
            </a:r>
          </a:p>
          <a:p>
            <a:r>
              <a:rPr lang="en-IN" sz="1200" dirty="0"/>
              <a:t> Reduced fertilizer runoff and environmental contamination.</a:t>
            </a:r>
          </a:p>
          <a:p>
            <a:endParaRPr lang="en-IN" dirty="0"/>
          </a:p>
        </p:txBody>
      </p:sp>
      <p:sp>
        <p:nvSpPr>
          <p:cNvPr id="4" name="Slide Number Placeholder 3"/>
          <p:cNvSpPr>
            <a:spLocks noGrp="1"/>
          </p:cNvSpPr>
          <p:nvPr>
            <p:ph type="sldNum" sz="quarter" idx="5"/>
          </p:nvPr>
        </p:nvSpPr>
        <p:spPr/>
        <p:txBody>
          <a:bodyPr/>
          <a:lstStyle/>
          <a:p>
            <a:fld id="{E50D5E19-E7CA-45F6-8D44-210B4E61BA9F}" type="slidenum">
              <a:rPr lang="it-IT" smtClean="0"/>
              <a:t>11</a:t>
            </a:fld>
            <a:endParaRPr lang="it-IT"/>
          </a:p>
        </p:txBody>
      </p:sp>
    </p:spTree>
    <p:extLst>
      <p:ext uri="{BB962C8B-B14F-4D97-AF65-F5344CB8AC3E}">
        <p14:creationId xmlns:p14="http://schemas.microsoft.com/office/powerpoint/2010/main" val="129971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400" dirty="0"/>
              <a:t> </a:t>
            </a:r>
            <a:r>
              <a:rPr lang="en-IN" sz="1400" b="1" dirty="0"/>
              <a:t>Phase 1Pro-tray System</a:t>
            </a:r>
            <a:endParaRPr lang="en-IN" sz="1400" dirty="0"/>
          </a:p>
          <a:p>
            <a:r>
              <a:rPr lang="en-IN" sz="1200" dirty="0"/>
              <a:t>Multiple cavity options: 36, 50, 72, and 98 cells per tray. </a:t>
            </a:r>
          </a:p>
          <a:p>
            <a:r>
              <a:rPr lang="en-IN" sz="1200" dirty="0"/>
              <a:t>Smaller cavity count (36-50) produces sturdier seedlings. </a:t>
            </a:r>
          </a:p>
          <a:p>
            <a:r>
              <a:rPr lang="en-IN" sz="1200" dirty="0"/>
              <a:t>Larger cavity count (72-98) maximizes space efficiency· </a:t>
            </a:r>
          </a:p>
          <a:p>
            <a:r>
              <a:rPr lang="en-IN" sz="1200" dirty="0"/>
              <a:t>Sterilized plastic trays ensure disease-free environment.</a:t>
            </a:r>
          </a:p>
          <a:p>
            <a:pPr marL="0" indent="0">
              <a:buNone/>
            </a:pPr>
            <a:r>
              <a:rPr lang="en-IN" sz="1400" b="1" dirty="0"/>
              <a:t>Germination &amp; Sanitization</a:t>
            </a:r>
          </a:p>
          <a:p>
            <a:r>
              <a:rPr lang="en-IN" sz="1200" dirty="0"/>
              <a:t> Initial germination in controlled dark room for 2-3 days.</a:t>
            </a:r>
          </a:p>
          <a:p>
            <a:r>
              <a:rPr lang="en-IN" sz="1200" dirty="0"/>
              <a:t> Seed treatment with Profenofos and Lambda cyhalothrin. </a:t>
            </a:r>
          </a:p>
          <a:p>
            <a:r>
              <a:rPr lang="en-IN" sz="1200" dirty="0"/>
              <a:t>Strict sanitization protocols to prevent disease introduction. </a:t>
            </a:r>
          </a:p>
          <a:p>
            <a:r>
              <a:rPr lang="en-IN" sz="1200" dirty="0"/>
              <a:t>Climate control: 25-26C temperature, 55-60% relative humidity.</a:t>
            </a:r>
          </a:p>
          <a:p>
            <a:pPr marL="0" indent="0">
              <a:buNone/>
            </a:pPr>
            <a:r>
              <a:rPr lang="en-IN" sz="1400" b="1" dirty="0"/>
              <a:t>Development Timeline</a:t>
            </a:r>
            <a:endParaRPr lang="en-IN" sz="1400" dirty="0"/>
          </a:p>
          <a:p>
            <a:r>
              <a:rPr lang="en-IN" sz="1200" dirty="0"/>
              <a:t>Germination period: 5-8 days for tomato seeds.</a:t>
            </a:r>
          </a:p>
          <a:p>
            <a:r>
              <a:rPr lang="en-IN" sz="1200" dirty="0"/>
              <a:t> Root development stage: 10-15 days post-germination. </a:t>
            </a:r>
          </a:p>
          <a:p>
            <a:r>
              <a:rPr lang="en-IN" sz="1200" dirty="0"/>
              <a:t>True leaf formation: 15-20 days. </a:t>
            </a:r>
          </a:p>
          <a:p>
            <a:r>
              <a:rPr lang="en-IN" sz="1200" dirty="0"/>
              <a:t>Transplanting readiness: 25-30 days for tomatoes. </a:t>
            </a:r>
          </a:p>
          <a:p>
            <a:r>
              <a:rPr lang="en-IN" sz="1200" dirty="0"/>
              <a:t>Hardening period: 3-5 days before transplant to growing bags.</a:t>
            </a:r>
          </a:p>
          <a:p>
            <a:endParaRPr lang="en-IN" sz="1200" dirty="0"/>
          </a:p>
          <a:p>
            <a:pPr marL="0" indent="0">
              <a:buNone/>
            </a:pPr>
            <a:r>
              <a:rPr lang="en-IN" b="1" dirty="0"/>
              <a:t>Optimal Climate Conditions. </a:t>
            </a:r>
          </a:p>
          <a:p>
            <a:r>
              <a:rPr lang="en-IN" sz="1200" dirty="0"/>
              <a:t>Temperature range: 21-30C (optimal for tomato development).</a:t>
            </a:r>
          </a:p>
          <a:p>
            <a:r>
              <a:rPr lang="en-IN" sz="1200" dirty="0"/>
              <a:t>Relative humidity: 60-65% (reduces disease pressure).</a:t>
            </a:r>
          </a:p>
          <a:p>
            <a:r>
              <a:rPr lang="en-IN" sz="1200" dirty="0"/>
              <a:t>Light intensity: 600-800 µmol/m²/s (supplemental lighting in cloudy periods).</a:t>
            </a:r>
          </a:p>
          <a:p>
            <a:pPr marL="0" indent="0">
              <a:buNone/>
            </a:pPr>
            <a:r>
              <a:rPr lang="en-IN" b="1" dirty="0"/>
              <a:t>Climate Control Solutions</a:t>
            </a:r>
          </a:p>
          <a:p>
            <a:r>
              <a:rPr lang="en-IN" dirty="0"/>
              <a:t> </a:t>
            </a:r>
            <a:r>
              <a:rPr lang="en-IN" sz="1200" dirty="0"/>
              <a:t>High-pressure foggers for humidity and cooling during summer.</a:t>
            </a:r>
          </a:p>
          <a:p>
            <a:r>
              <a:rPr lang="en-IN" sz="1200" dirty="0"/>
              <a:t> Shade nets (30-50%) for extreme radiation periods.</a:t>
            </a:r>
          </a:p>
          <a:p>
            <a:r>
              <a:rPr lang="en-IN" sz="1200" dirty="0"/>
              <a:t> Circulation fans for uniform air movement (0.5-0.7 m/s).</a:t>
            </a:r>
          </a:p>
          <a:p>
            <a:r>
              <a:rPr lang="en-IN" sz="1200" dirty="0"/>
              <a:t>Natural ventilation with automated roof openings.</a:t>
            </a:r>
          </a:p>
          <a:p>
            <a:endParaRPr lang="en-IN" sz="1200" dirty="0"/>
          </a:p>
          <a:p>
            <a:endParaRPr lang="en-IN" dirty="0"/>
          </a:p>
        </p:txBody>
      </p:sp>
      <p:sp>
        <p:nvSpPr>
          <p:cNvPr id="4" name="Slide Number Placeholder 3"/>
          <p:cNvSpPr>
            <a:spLocks noGrp="1"/>
          </p:cNvSpPr>
          <p:nvPr>
            <p:ph type="sldNum" sz="quarter" idx="5"/>
          </p:nvPr>
        </p:nvSpPr>
        <p:spPr/>
        <p:txBody>
          <a:bodyPr/>
          <a:lstStyle/>
          <a:p>
            <a:fld id="{E50D5E19-E7CA-45F6-8D44-210B4E61BA9F}" type="slidenum">
              <a:rPr lang="it-IT" smtClean="0"/>
              <a:t>13</a:t>
            </a:fld>
            <a:endParaRPr lang="it-IT"/>
          </a:p>
        </p:txBody>
      </p:sp>
    </p:spTree>
    <p:extLst>
      <p:ext uri="{BB962C8B-B14F-4D97-AF65-F5344CB8AC3E}">
        <p14:creationId xmlns:p14="http://schemas.microsoft.com/office/powerpoint/2010/main" val="2353396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b="1" dirty="0"/>
              <a:t>Selection Criteria </a:t>
            </a:r>
          </a:p>
          <a:p>
            <a:r>
              <a:rPr lang="en-IN" sz="1200" dirty="0"/>
              <a:t>Market demand: Premium prices for consistent quality and size. </a:t>
            </a:r>
          </a:p>
          <a:p>
            <a:r>
              <a:rPr lang="en-IN" sz="1200" dirty="0"/>
              <a:t>Climate suitability: Varieties adaptable to controlled environments.</a:t>
            </a:r>
          </a:p>
          <a:p>
            <a:r>
              <a:rPr lang="en-IN" sz="1200" dirty="0"/>
              <a:t> Yield potential: Productivity per square meter of greenhouse space.</a:t>
            </a:r>
          </a:p>
          <a:p>
            <a:r>
              <a:rPr lang="en-IN" sz="1200" dirty="0"/>
              <a:t> Disease resistance: Especially against common greenhouse pathogens.</a:t>
            </a:r>
          </a:p>
          <a:p>
            <a:pPr marL="0" indent="0">
              <a:buNone/>
            </a:pPr>
            <a:r>
              <a:rPr lang="en-IN" b="1" dirty="0"/>
              <a:t>Tomato Varieties for Hydroponic Cultivation</a:t>
            </a:r>
          </a:p>
          <a:p>
            <a:r>
              <a:rPr lang="en-IN" sz="1200" dirty="0"/>
              <a:t>Beefsteak (Valouro): 180-200g/fruit - Ideal for slicing, robust </a:t>
            </a:r>
            <a:r>
              <a:rPr lang="en-IN" sz="1200" dirty="0" err="1"/>
              <a:t>flavor</a:t>
            </a:r>
            <a:r>
              <a:rPr lang="en-IN" sz="1200" dirty="0"/>
              <a:t> profile, excellent market value.</a:t>
            </a:r>
          </a:p>
          <a:p>
            <a:r>
              <a:rPr lang="en-IN" sz="1200" dirty="0"/>
              <a:t>Intermediate Cluster (</a:t>
            </a:r>
            <a:r>
              <a:rPr lang="en-IN" sz="1200" dirty="0" err="1"/>
              <a:t>Cibellia</a:t>
            </a:r>
            <a:r>
              <a:rPr lang="en-IN" sz="1200" dirty="0"/>
              <a:t>, </a:t>
            </a:r>
            <a:r>
              <a:rPr lang="en-IN" sz="1200" dirty="0" err="1"/>
              <a:t>Disten</a:t>
            </a:r>
            <a:r>
              <a:rPr lang="en-IN" sz="1200" dirty="0"/>
              <a:t>): 140-160g/fruit - Extended shelf life, uniform ripening, disease resistance.</a:t>
            </a:r>
          </a:p>
          <a:p>
            <a:r>
              <a:rPr lang="en-IN" sz="1200" dirty="0"/>
              <a:t>Cherry Tomatoes (</a:t>
            </a:r>
            <a:r>
              <a:rPr lang="en-IN" sz="1200" dirty="0" err="1"/>
              <a:t>Maggino</a:t>
            </a:r>
            <a:r>
              <a:rPr lang="en-IN" sz="1200" dirty="0"/>
              <a:t>, Fortesa): 14-16g/fruit - High sugar content, excellent for local markets, continuous production.</a:t>
            </a:r>
          </a:p>
          <a:p>
            <a:pPr marL="0" indent="0">
              <a:buNone/>
            </a:pPr>
            <a:r>
              <a:rPr lang="en-IN" b="1" dirty="0"/>
              <a:t>Complementary Crops</a:t>
            </a:r>
          </a:p>
          <a:p>
            <a:r>
              <a:rPr lang="en-IN" dirty="0"/>
              <a:t> </a:t>
            </a:r>
            <a:r>
              <a:rPr lang="en-IN" sz="1200" dirty="0"/>
              <a:t>Lettuce: Quick turnaround, high market value, effective space utilization.</a:t>
            </a:r>
          </a:p>
          <a:p>
            <a:r>
              <a:rPr lang="en-IN" sz="1200" dirty="0"/>
              <a:t> Spinach: Nutrient-dense, high market demand, short growing cycle.</a:t>
            </a:r>
          </a:p>
          <a:p>
            <a:r>
              <a:rPr lang="en-IN" sz="1200" dirty="0"/>
              <a:t> Basil: Aromatic herb with premium pricing, grows well alongside tomatoes.</a:t>
            </a:r>
          </a:p>
          <a:p>
            <a:r>
              <a:rPr lang="en-IN" sz="1200" dirty="0"/>
              <a:t> Cucumber: Compatible with tomato nutrient requirements, high yield potential.</a:t>
            </a:r>
          </a:p>
          <a:p>
            <a:r>
              <a:rPr lang="en-US" sz="1200" dirty="0"/>
              <a:t>Bell Pepper: High-value crop with consistent yield, moderate nutrient needs.</a:t>
            </a:r>
          </a:p>
          <a:p>
            <a:endParaRPr lang="en-IN" dirty="0"/>
          </a:p>
        </p:txBody>
      </p:sp>
      <p:sp>
        <p:nvSpPr>
          <p:cNvPr id="4" name="Slide Number Placeholder 3"/>
          <p:cNvSpPr>
            <a:spLocks noGrp="1"/>
          </p:cNvSpPr>
          <p:nvPr>
            <p:ph type="sldNum" sz="quarter" idx="5"/>
          </p:nvPr>
        </p:nvSpPr>
        <p:spPr/>
        <p:txBody>
          <a:bodyPr/>
          <a:lstStyle/>
          <a:p>
            <a:fld id="{E50D5E19-E7CA-45F6-8D44-210B4E61BA9F}" type="slidenum">
              <a:rPr lang="it-IT" smtClean="0"/>
              <a:t>16</a:t>
            </a:fld>
            <a:endParaRPr lang="it-IT"/>
          </a:p>
        </p:txBody>
      </p:sp>
    </p:spTree>
    <p:extLst>
      <p:ext uri="{BB962C8B-B14F-4D97-AF65-F5344CB8AC3E}">
        <p14:creationId xmlns:p14="http://schemas.microsoft.com/office/powerpoint/2010/main" val="3762211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conclude,</a:t>
            </a:r>
            <a:r>
              <a:rPr lang="en-US" dirty="0"/>
              <a:t> this project proves that technology from temperate countries like the Netherlands can be </a:t>
            </a:r>
            <a:r>
              <a:rPr lang="en-US" b="1" dirty="0"/>
              <a:t>successfully localized</a:t>
            </a:r>
            <a:r>
              <a:rPr lang="en-US" dirty="0"/>
              <a:t> for tropical regions.</a:t>
            </a:r>
            <a:br>
              <a:rPr lang="en-US" dirty="0"/>
            </a:br>
            <a:r>
              <a:rPr lang="en-US" dirty="0"/>
              <a:t>It offers a </a:t>
            </a:r>
            <a:r>
              <a:rPr lang="en-US" b="1" dirty="0"/>
              <a:t>practical path toward sustainable farming</a:t>
            </a:r>
            <a:r>
              <a:rPr lang="en-US" dirty="0"/>
              <a:t>, conserving resources while improving food quality and farmer livelihoods.</a:t>
            </a:r>
            <a:endParaRPr lang="en-IN" dirty="0"/>
          </a:p>
        </p:txBody>
      </p:sp>
      <p:sp>
        <p:nvSpPr>
          <p:cNvPr id="4" name="Slide Number Placeholder 3"/>
          <p:cNvSpPr>
            <a:spLocks noGrp="1"/>
          </p:cNvSpPr>
          <p:nvPr>
            <p:ph type="sldNum" sz="quarter" idx="5"/>
          </p:nvPr>
        </p:nvSpPr>
        <p:spPr/>
        <p:txBody>
          <a:bodyPr/>
          <a:lstStyle/>
          <a:p>
            <a:fld id="{E50D5E19-E7CA-45F6-8D44-210B4E61BA9F}" type="slidenum">
              <a:rPr lang="it-IT" smtClean="0"/>
              <a:t>22</a:t>
            </a:fld>
            <a:endParaRPr lang="it-IT"/>
          </a:p>
        </p:txBody>
      </p:sp>
    </p:spTree>
    <p:extLst>
      <p:ext uri="{BB962C8B-B14F-4D97-AF65-F5344CB8AC3E}">
        <p14:creationId xmlns:p14="http://schemas.microsoft.com/office/powerpoint/2010/main" val="3720818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4" b="42715"/>
          <a:stretch/>
        </p:blipFill>
        <p:spPr>
          <a:xfrm>
            <a:off x="0" y="1485900"/>
            <a:ext cx="12192000" cy="53721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6675"/>
            <a:ext cx="4552632" cy="1348649"/>
          </a:xfrm>
          <a:prstGeom prst="rect">
            <a:avLst/>
          </a:prstGeom>
        </p:spPr>
      </p:pic>
      <p:sp>
        <p:nvSpPr>
          <p:cNvPr id="9" name="Title 8"/>
          <p:cNvSpPr>
            <a:spLocks noGrp="1"/>
          </p:cNvSpPr>
          <p:nvPr>
            <p:ph type="title" hasCustomPrompt="1"/>
          </p:nvPr>
        </p:nvSpPr>
        <p:spPr>
          <a:xfrm>
            <a:off x="838200" y="2441055"/>
            <a:ext cx="10515600" cy="1325563"/>
          </a:xfrm>
        </p:spPr>
        <p:txBody>
          <a:bodyPr/>
          <a:lstStyle>
            <a:lvl1pPr algn="ctr">
              <a:defRPr b="1" baseline="0">
                <a:solidFill>
                  <a:schemeClr val="bg1"/>
                </a:solidFill>
              </a:defRPr>
            </a:lvl1pPr>
          </a:lstStyle>
          <a:p>
            <a:r>
              <a:rPr lang="en-US" dirty="0"/>
              <a:t>Thesis Title</a:t>
            </a:r>
            <a:endParaRPr lang="it-IT" dirty="0"/>
          </a:p>
        </p:txBody>
      </p:sp>
      <p:sp>
        <p:nvSpPr>
          <p:cNvPr id="16" name="Text Placeholder 10"/>
          <p:cNvSpPr>
            <a:spLocks noGrp="1"/>
          </p:cNvSpPr>
          <p:nvPr>
            <p:ph type="body" sz="quarter" idx="11" hasCustomPrompt="1"/>
          </p:nvPr>
        </p:nvSpPr>
        <p:spPr>
          <a:xfrm>
            <a:off x="393353" y="5415995"/>
            <a:ext cx="3527854" cy="319859"/>
          </a:xfrm>
          <a:prstGeom prst="rect">
            <a:avLst/>
          </a:prstGeom>
        </p:spPr>
        <p:txBody>
          <a:bodyPr/>
          <a:lstStyle>
            <a:lvl1pPr marL="0" indent="0">
              <a:buNone/>
              <a:defRPr sz="1600" b="0" baseline="0">
                <a:solidFill>
                  <a:schemeClr val="bg1"/>
                </a:solidFill>
                <a:latin typeface="+mj-lt"/>
              </a:defRPr>
            </a:lvl1pPr>
          </a:lstStyle>
          <a:p>
            <a:pPr lvl="0"/>
            <a:r>
              <a:rPr lang="en-US" dirty="0"/>
              <a:t>Supervisor</a:t>
            </a:r>
            <a:endParaRPr lang="it-IT" dirty="0"/>
          </a:p>
        </p:txBody>
      </p:sp>
      <p:sp>
        <p:nvSpPr>
          <p:cNvPr id="17" name="Text Placeholder 10"/>
          <p:cNvSpPr>
            <a:spLocks noGrp="1"/>
          </p:cNvSpPr>
          <p:nvPr>
            <p:ph type="body" sz="quarter" idx="12" hasCustomPrompt="1"/>
          </p:nvPr>
        </p:nvSpPr>
        <p:spPr>
          <a:xfrm>
            <a:off x="393353" y="5888254"/>
            <a:ext cx="3527854" cy="319859"/>
          </a:xfrm>
          <a:prstGeom prst="rect">
            <a:avLst/>
          </a:prstGeom>
        </p:spPr>
        <p:txBody>
          <a:bodyPr/>
          <a:lstStyle>
            <a:lvl1pPr marL="0" indent="0">
              <a:buNone/>
              <a:defRPr sz="1600" b="0" baseline="0">
                <a:solidFill>
                  <a:schemeClr val="bg1"/>
                </a:solidFill>
                <a:latin typeface="+mj-lt"/>
              </a:defRPr>
            </a:lvl1pPr>
          </a:lstStyle>
          <a:p>
            <a:pPr lvl="0"/>
            <a:r>
              <a:rPr lang="en-US" dirty="0"/>
              <a:t>Co-Supervisor</a:t>
            </a:r>
            <a:endParaRPr lang="it-IT" dirty="0"/>
          </a:p>
        </p:txBody>
      </p:sp>
      <p:sp>
        <p:nvSpPr>
          <p:cNvPr id="20" name="Text Placeholder 10"/>
          <p:cNvSpPr>
            <a:spLocks noGrp="1"/>
          </p:cNvSpPr>
          <p:nvPr>
            <p:ph type="body" sz="quarter" idx="14" hasCustomPrompt="1"/>
          </p:nvPr>
        </p:nvSpPr>
        <p:spPr>
          <a:xfrm>
            <a:off x="8305798" y="5415995"/>
            <a:ext cx="3527854" cy="319859"/>
          </a:xfrm>
          <a:prstGeom prst="rect">
            <a:avLst/>
          </a:prstGeom>
        </p:spPr>
        <p:txBody>
          <a:bodyPr/>
          <a:lstStyle>
            <a:lvl1pPr marL="0" indent="0" algn="r">
              <a:buNone/>
              <a:defRPr sz="1600" b="0" baseline="0">
                <a:solidFill>
                  <a:schemeClr val="bg1"/>
                </a:solidFill>
                <a:latin typeface="+mj-lt"/>
              </a:defRPr>
            </a:lvl1pPr>
          </a:lstStyle>
          <a:p>
            <a:pPr lvl="0"/>
            <a:r>
              <a:rPr lang="en-US" dirty="0"/>
              <a:t>Candidate</a:t>
            </a:r>
            <a:endParaRPr lang="it-IT" dirty="0"/>
          </a:p>
        </p:txBody>
      </p:sp>
      <p:sp>
        <p:nvSpPr>
          <p:cNvPr id="21" name="Text Placeholder 10"/>
          <p:cNvSpPr>
            <a:spLocks noGrp="1"/>
          </p:cNvSpPr>
          <p:nvPr>
            <p:ph type="body" sz="quarter" idx="15" hasCustomPrompt="1"/>
          </p:nvPr>
        </p:nvSpPr>
        <p:spPr>
          <a:xfrm>
            <a:off x="8305798" y="5888254"/>
            <a:ext cx="3527854" cy="319859"/>
          </a:xfrm>
          <a:prstGeom prst="rect">
            <a:avLst/>
          </a:prstGeom>
        </p:spPr>
        <p:txBody>
          <a:bodyPr/>
          <a:lstStyle>
            <a:lvl1pPr marL="0" indent="0" algn="r">
              <a:buNone/>
              <a:defRPr sz="1600" b="0" baseline="0">
                <a:solidFill>
                  <a:schemeClr val="bg1"/>
                </a:solidFill>
                <a:latin typeface="+mj-lt"/>
              </a:defRPr>
            </a:lvl1pPr>
          </a:lstStyle>
          <a:p>
            <a:pPr lvl="0"/>
            <a:r>
              <a:rPr lang="en-US" dirty="0"/>
              <a:t>Academic Year</a:t>
            </a:r>
            <a:endParaRPr lang="it-IT" dirty="0"/>
          </a:p>
        </p:txBody>
      </p:sp>
      <p:sp>
        <p:nvSpPr>
          <p:cNvPr id="22" name="TextBox 21"/>
          <p:cNvSpPr txBox="1"/>
          <p:nvPr userDrawn="1"/>
        </p:nvSpPr>
        <p:spPr>
          <a:xfrm>
            <a:off x="4251979" y="6285667"/>
            <a:ext cx="3826272" cy="523220"/>
          </a:xfrm>
          <a:prstGeom prst="rect">
            <a:avLst/>
          </a:prstGeom>
          <a:noFill/>
        </p:spPr>
        <p:txBody>
          <a:bodyPr wrap="square" rtlCol="0">
            <a:spAutoFit/>
          </a:bodyPr>
          <a:lstStyle/>
          <a:p>
            <a:pPr algn="ctr"/>
            <a:r>
              <a:rPr lang="it-IT" sz="1200" baseline="0" dirty="0">
                <a:solidFill>
                  <a:schemeClr val="bg1"/>
                </a:solidFill>
                <a:latin typeface="+mj-lt"/>
              </a:rPr>
              <a:t>School of Industrial and Information Engineering</a:t>
            </a:r>
          </a:p>
          <a:p>
            <a:pPr algn="ctr"/>
            <a:r>
              <a:rPr lang="it-IT" sz="1600" baseline="0" dirty="0">
                <a:solidFill>
                  <a:schemeClr val="bg1"/>
                </a:solidFill>
                <a:latin typeface="+mj-lt"/>
              </a:rPr>
              <a:t>Master of Science – </a:t>
            </a:r>
            <a:r>
              <a:rPr lang="it-IT" sz="1600" baseline="0" dirty="0" err="1">
                <a:solidFill>
                  <a:schemeClr val="bg1"/>
                </a:solidFill>
                <a:latin typeface="+mj-lt"/>
              </a:rPr>
              <a:t>Agricultural</a:t>
            </a:r>
            <a:r>
              <a:rPr lang="it-IT" sz="1600" baseline="0" dirty="0">
                <a:solidFill>
                  <a:schemeClr val="bg1"/>
                </a:solidFill>
                <a:latin typeface="+mj-lt"/>
              </a:rPr>
              <a:t> Engineering</a:t>
            </a:r>
          </a:p>
        </p:txBody>
      </p:sp>
    </p:spTree>
    <p:extLst>
      <p:ext uri="{BB962C8B-B14F-4D97-AF65-F5344CB8AC3E}">
        <p14:creationId xmlns:p14="http://schemas.microsoft.com/office/powerpoint/2010/main" val="59527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06D52A4D-024A-94AA-3FB3-C3CD34D0CC0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1196" r="782" b="11361"/>
          <a:stretch/>
        </p:blipFill>
        <p:spPr>
          <a:xfrm>
            <a:off x="1" y="6173777"/>
            <a:ext cx="12191999" cy="699090"/>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61196" r="782" b="12307"/>
          <a:stretch/>
        </p:blipFill>
        <p:spPr>
          <a:xfrm>
            <a:off x="0" y="0"/>
            <a:ext cx="12191999" cy="69909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532" y="6267469"/>
            <a:ext cx="3083718" cy="551728"/>
          </a:xfrm>
          <a:prstGeom prst="rect">
            <a:avLst/>
          </a:prstGeom>
        </p:spPr>
      </p:pic>
      <p:sp>
        <p:nvSpPr>
          <p:cNvPr id="16" name="Slide Number Placeholder 15"/>
          <p:cNvSpPr>
            <a:spLocks noGrp="1"/>
          </p:cNvSpPr>
          <p:nvPr>
            <p:ph type="sldNum" sz="quarter" idx="12"/>
          </p:nvPr>
        </p:nvSpPr>
        <p:spPr>
          <a:xfrm>
            <a:off x="11013988" y="6359546"/>
            <a:ext cx="965887" cy="365125"/>
          </a:xfrm>
        </p:spPr>
        <p:txBody>
          <a:bodyPr/>
          <a:lstStyle>
            <a:lvl1pPr>
              <a:defRPr sz="1600" b="1" i="0" baseline="0">
                <a:solidFill>
                  <a:schemeClr val="bg1"/>
                </a:solidFill>
                <a:latin typeface="+mj-lt"/>
                <a:cs typeface="Calibri" panose="020F0502020204030204" pitchFamily="34" charset="0"/>
              </a:defRPr>
            </a:lvl1pPr>
          </a:lstStyle>
          <a:p>
            <a:fld id="{DCE09022-C08B-4F34-B9F0-43AC160DA04C}" type="slidenum">
              <a:rPr lang="it-IT" smtClean="0"/>
              <a:pPr/>
              <a:t>‹#›</a:t>
            </a:fld>
            <a:endParaRPr lang="it-IT" dirty="0"/>
          </a:p>
        </p:txBody>
      </p:sp>
      <p:sp>
        <p:nvSpPr>
          <p:cNvPr id="18" name="Title 17"/>
          <p:cNvSpPr>
            <a:spLocks noGrp="1"/>
          </p:cNvSpPr>
          <p:nvPr>
            <p:ph type="title"/>
          </p:nvPr>
        </p:nvSpPr>
        <p:spPr>
          <a:xfrm>
            <a:off x="105355" y="90617"/>
            <a:ext cx="6971271" cy="543697"/>
          </a:xfrm>
        </p:spPr>
        <p:txBody>
          <a:bodyPr>
            <a:normAutofit/>
          </a:bodyPr>
          <a:lstStyle>
            <a:lvl1pPr>
              <a:defRPr sz="3200" b="1" i="0" baseline="0">
                <a:solidFill>
                  <a:schemeClr val="bg1"/>
                </a:solidFill>
                <a:latin typeface="+mj-lt"/>
              </a:defRPr>
            </a:lvl1pPr>
          </a:lstStyle>
          <a:p>
            <a:r>
              <a:rPr lang="en-US" dirty="0"/>
              <a:t>Click to edit Master title style</a:t>
            </a:r>
            <a:endParaRPr lang="it-IT" dirty="0"/>
          </a:p>
        </p:txBody>
      </p:sp>
      <p:sp>
        <p:nvSpPr>
          <p:cNvPr id="3" name="Slide Number Placeholder 15">
            <a:extLst>
              <a:ext uri="{FF2B5EF4-FFF2-40B4-BE49-F238E27FC236}">
                <a16:creationId xmlns:a16="http://schemas.microsoft.com/office/drawing/2014/main" id="{39C288F6-8D35-1E6D-7D2F-7FB8501F1CD8}"/>
              </a:ext>
            </a:extLst>
          </p:cNvPr>
          <p:cNvSpPr txBox="1">
            <a:spLocks/>
          </p:cNvSpPr>
          <p:nvPr userDrawn="1"/>
        </p:nvSpPr>
        <p:spPr>
          <a:xfrm>
            <a:off x="8267438" y="6340759"/>
            <a:ext cx="1853158" cy="365125"/>
          </a:xfrm>
          <a:prstGeom prst="rect">
            <a:avLst/>
          </a:prstGeom>
        </p:spPr>
        <p:txBody>
          <a:bodyPr vert="horz" lIns="91440" tIns="45720" rIns="91440" bIns="45720" rtlCol="0" anchor="ctr"/>
          <a:lstStyle>
            <a:defPPr>
              <a:defRPr lang="it-IT"/>
            </a:defPPr>
            <a:lvl1pPr marL="0" algn="r" defTabSz="914400" rtl="0" eaLnBrk="1" latinLnBrk="0" hangingPunct="1">
              <a:defRPr sz="1600" b="1" i="0" kern="1200" baseline="0">
                <a:solidFill>
                  <a:schemeClr val="bg1"/>
                </a:solidFill>
                <a:latin typeface="+mj-lt"/>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sz="1400" b="1" i="0" dirty="0"/>
          </a:p>
        </p:txBody>
      </p:sp>
      <p:sp>
        <p:nvSpPr>
          <p:cNvPr id="15" name="Segnaposto testo 14">
            <a:extLst>
              <a:ext uri="{FF2B5EF4-FFF2-40B4-BE49-F238E27FC236}">
                <a16:creationId xmlns:a16="http://schemas.microsoft.com/office/drawing/2014/main" id="{E9D71164-935F-2CC6-DFC5-1C50EE6E5C39}"/>
              </a:ext>
            </a:extLst>
          </p:cNvPr>
          <p:cNvSpPr>
            <a:spLocks noGrp="1"/>
          </p:cNvSpPr>
          <p:nvPr>
            <p:ph type="body" sz="quarter" idx="13"/>
          </p:nvPr>
        </p:nvSpPr>
        <p:spPr>
          <a:xfrm>
            <a:off x="465970" y="1010394"/>
            <a:ext cx="10966450" cy="4646613"/>
          </a:xfrm>
          <a:prstGeom prst="rect">
            <a:avLst/>
          </a:prstGeom>
        </p:spPr>
        <p:txBody>
          <a:bodyPr/>
          <a:lstStyle>
            <a:lvl1pPr>
              <a:defRPr sz="2000">
                <a:solidFill>
                  <a:schemeClr val="accent5">
                    <a:lumMod val="50000"/>
                  </a:schemeClr>
                </a:solidFill>
              </a:defRPr>
            </a:lvl1pPr>
            <a:lvl2pPr>
              <a:defRPr>
                <a:solidFill>
                  <a:schemeClr val="accent5">
                    <a:lumMod val="50000"/>
                  </a:schemeClr>
                </a:solidFill>
              </a:defRPr>
            </a:lvl2pPr>
            <a:lvl3pPr>
              <a:defRPr>
                <a:solidFill>
                  <a:schemeClr val="accent5">
                    <a:lumMod val="50000"/>
                  </a:schemeClr>
                </a:solidFill>
              </a:defRPr>
            </a:lvl3pPr>
            <a:lvl4pPr>
              <a:defRPr>
                <a:solidFill>
                  <a:schemeClr val="accent5">
                    <a:lumMod val="50000"/>
                  </a:schemeClr>
                </a:solidFill>
              </a:defRPr>
            </a:lvl4pPr>
            <a:lvl5pPr>
              <a:defRPr>
                <a:solidFill>
                  <a:schemeClr val="accent5">
                    <a:lumMod val="50000"/>
                  </a:schemeClr>
                </a:solidFill>
              </a:defRPr>
            </a:lvl5pPr>
          </a:lstStyle>
          <a:p>
            <a:pPr lvl="0"/>
            <a:r>
              <a:rPr lang="it-IT" dirty="0"/>
              <a:t>Fare clic per modificare gli stili del testo dello schema</a:t>
            </a:r>
          </a:p>
        </p:txBody>
      </p:sp>
    </p:spTree>
    <p:extLst>
      <p:ext uri="{BB962C8B-B14F-4D97-AF65-F5344CB8AC3E}">
        <p14:creationId xmlns:p14="http://schemas.microsoft.com/office/powerpoint/2010/main" val="9479880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50178-FFDF-4188-8352-D71733CC4DC1}" type="slidenum">
              <a:rPr lang="it-IT" smtClean="0"/>
              <a:t>‹#›</a:t>
            </a:fld>
            <a:endParaRPr lang="it-IT"/>
          </a:p>
        </p:txBody>
      </p:sp>
    </p:spTree>
    <p:extLst>
      <p:ext uri="{BB962C8B-B14F-4D97-AF65-F5344CB8AC3E}">
        <p14:creationId xmlns:p14="http://schemas.microsoft.com/office/powerpoint/2010/main" val="3892584695"/>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200" y="2625214"/>
            <a:ext cx="10515600" cy="1542768"/>
          </a:xfrm>
        </p:spPr>
        <p:txBody>
          <a:bodyPr>
            <a:normAutofit/>
          </a:bodyPr>
          <a:lstStyle/>
          <a:p>
            <a:r>
              <a:rPr lang="it-IT" sz="3600" dirty="0"/>
              <a:t>Implementation of Dutch Farming for the Cultivation of Tomatoes in South India</a:t>
            </a:r>
          </a:p>
        </p:txBody>
      </p:sp>
      <p:sp>
        <p:nvSpPr>
          <p:cNvPr id="10" name="Text Placeholder 9"/>
          <p:cNvSpPr>
            <a:spLocks noGrp="1"/>
          </p:cNvSpPr>
          <p:nvPr>
            <p:ph type="body" sz="quarter" idx="11"/>
          </p:nvPr>
        </p:nvSpPr>
        <p:spPr/>
        <p:txBody>
          <a:bodyPr/>
          <a:lstStyle/>
          <a:p>
            <a:r>
              <a:rPr lang="en-IN" sz="2000" dirty="0"/>
              <a:t>Professor. Michele </a:t>
            </a:r>
            <a:r>
              <a:rPr lang="en-IN" sz="2000" dirty="0" err="1"/>
              <a:t>Monno</a:t>
            </a:r>
            <a:endParaRPr lang="it-IT" sz="2000" dirty="0"/>
          </a:p>
        </p:txBody>
      </p:sp>
      <p:sp>
        <p:nvSpPr>
          <p:cNvPr id="12" name="Text Placeholder 11"/>
          <p:cNvSpPr>
            <a:spLocks noGrp="1"/>
          </p:cNvSpPr>
          <p:nvPr>
            <p:ph type="body" sz="quarter" idx="14"/>
          </p:nvPr>
        </p:nvSpPr>
        <p:spPr/>
        <p:txBody>
          <a:bodyPr/>
          <a:lstStyle/>
          <a:p>
            <a:r>
              <a:rPr lang="it-IT" sz="2000" dirty="0"/>
              <a:t>Sowmya Palanichamy</a:t>
            </a:r>
          </a:p>
        </p:txBody>
      </p:sp>
      <p:sp>
        <p:nvSpPr>
          <p:cNvPr id="13" name="Text Placeholder 12"/>
          <p:cNvSpPr>
            <a:spLocks noGrp="1"/>
          </p:cNvSpPr>
          <p:nvPr>
            <p:ph type="body" sz="quarter" idx="15"/>
          </p:nvPr>
        </p:nvSpPr>
        <p:spPr>
          <a:xfrm>
            <a:off x="8305798" y="5735854"/>
            <a:ext cx="3527854" cy="472259"/>
          </a:xfrm>
        </p:spPr>
        <p:txBody>
          <a:bodyPr/>
          <a:lstStyle/>
          <a:p>
            <a:r>
              <a:rPr lang="it-IT" dirty="0"/>
              <a:t>2025-2026</a:t>
            </a:r>
          </a:p>
        </p:txBody>
      </p:sp>
      <p:pic>
        <p:nvPicPr>
          <p:cNvPr id="3" name="Picture 2">
            <a:extLst>
              <a:ext uri="{FF2B5EF4-FFF2-40B4-BE49-F238E27FC236}">
                <a16:creationId xmlns:a16="http://schemas.microsoft.com/office/drawing/2014/main" id="{EAEF3589-B2B0-EE61-00F2-F3726122D71C}"/>
              </a:ext>
            </a:extLst>
          </p:cNvPr>
          <p:cNvPicPr>
            <a:picLocks noChangeAspect="1"/>
          </p:cNvPicPr>
          <p:nvPr/>
        </p:nvPicPr>
        <p:blipFill>
          <a:blip r:embed="rId3"/>
          <a:stretch>
            <a:fillRect/>
          </a:stretch>
        </p:blipFill>
        <p:spPr>
          <a:xfrm>
            <a:off x="9586452" y="257323"/>
            <a:ext cx="2104103" cy="785128"/>
          </a:xfrm>
          <a:prstGeom prst="rect">
            <a:avLst/>
          </a:prstGeom>
        </p:spPr>
      </p:pic>
    </p:spTree>
    <p:extLst>
      <p:ext uri="{BB962C8B-B14F-4D97-AF65-F5344CB8AC3E}">
        <p14:creationId xmlns:p14="http://schemas.microsoft.com/office/powerpoint/2010/main" val="60136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EAA2C1-8BC9-AA7B-CB54-16AEF41E0DB9}"/>
              </a:ext>
            </a:extLst>
          </p:cNvPr>
          <p:cNvSpPr>
            <a:spLocks noGrp="1"/>
          </p:cNvSpPr>
          <p:nvPr>
            <p:ph type="sldNum" sz="quarter" idx="12"/>
          </p:nvPr>
        </p:nvSpPr>
        <p:spPr/>
        <p:txBody>
          <a:bodyPr/>
          <a:lstStyle/>
          <a:p>
            <a:fld id="{DCE09022-C08B-4F34-B9F0-43AC160DA04C}" type="slidenum">
              <a:rPr lang="it-IT" smtClean="0"/>
              <a:pPr/>
              <a:t>10</a:t>
            </a:fld>
            <a:endParaRPr lang="it-IT" dirty="0"/>
          </a:p>
        </p:txBody>
      </p:sp>
      <p:sp>
        <p:nvSpPr>
          <p:cNvPr id="3" name="Title 2">
            <a:extLst>
              <a:ext uri="{FF2B5EF4-FFF2-40B4-BE49-F238E27FC236}">
                <a16:creationId xmlns:a16="http://schemas.microsoft.com/office/drawing/2014/main" id="{A0FC5055-3838-355F-4832-F08BDD2A7A65}"/>
              </a:ext>
            </a:extLst>
          </p:cNvPr>
          <p:cNvSpPr>
            <a:spLocks noGrp="1"/>
          </p:cNvSpPr>
          <p:nvPr>
            <p:ph type="title"/>
          </p:nvPr>
        </p:nvSpPr>
        <p:spPr>
          <a:xfrm>
            <a:off x="105355" y="90617"/>
            <a:ext cx="11949796" cy="543697"/>
          </a:xfrm>
        </p:spPr>
        <p:txBody>
          <a:bodyPr>
            <a:normAutofit/>
          </a:bodyPr>
          <a:lstStyle/>
          <a:p>
            <a:r>
              <a:rPr lang="en-US" b="0" dirty="0"/>
              <a:t>                     System Design - Protected Cultivation Structure</a:t>
            </a:r>
            <a:endParaRPr lang="en-IN" b="0" dirty="0"/>
          </a:p>
        </p:txBody>
      </p:sp>
      <p:sp>
        <p:nvSpPr>
          <p:cNvPr id="4" name="Text Placeholder 3">
            <a:extLst>
              <a:ext uri="{FF2B5EF4-FFF2-40B4-BE49-F238E27FC236}">
                <a16:creationId xmlns:a16="http://schemas.microsoft.com/office/drawing/2014/main" id="{05A5E14C-D2A6-A1E5-2A93-63DCB0265E27}"/>
              </a:ext>
            </a:extLst>
          </p:cNvPr>
          <p:cNvSpPr>
            <a:spLocks noGrp="1"/>
          </p:cNvSpPr>
          <p:nvPr>
            <p:ph type="body" sz="quarter" idx="13"/>
          </p:nvPr>
        </p:nvSpPr>
        <p:spPr>
          <a:xfrm>
            <a:off x="-1" y="727788"/>
            <a:ext cx="12055151" cy="5631758"/>
          </a:xfrm>
        </p:spPr>
        <p:txBody>
          <a:bodyPr/>
          <a:lstStyle/>
          <a:p>
            <a:pPr marL="457200" lvl="1" indent="0">
              <a:buNone/>
            </a:pPr>
            <a:endParaRPr lang="en-IN" sz="2200" b="1" dirty="0"/>
          </a:p>
          <a:p>
            <a:pPr marL="457200" lvl="1" indent="0">
              <a:buNone/>
            </a:pPr>
            <a:r>
              <a:rPr lang="en-IN" sz="2200" b="1" dirty="0">
                <a:latin typeface="+mj-lt"/>
              </a:rPr>
              <a:t>Greenhouse Specifications</a:t>
            </a:r>
          </a:p>
          <a:p>
            <a:pPr lvl="2"/>
            <a:r>
              <a:rPr lang="en-IN" sz="1600" dirty="0"/>
              <a:t>Dimensions: 50m x 50m (2500 sq.m) </a:t>
            </a:r>
          </a:p>
          <a:p>
            <a:pPr lvl="2"/>
            <a:r>
              <a:rPr lang="en-IN" sz="1600" dirty="0"/>
              <a:t>UV-stabilized polyethylene cover (205N thickness) </a:t>
            </a:r>
          </a:p>
          <a:p>
            <a:pPr lvl="2"/>
            <a:r>
              <a:rPr lang="en-IN" sz="1600" dirty="0"/>
              <a:t>Insect netting (40-micron mesh)</a:t>
            </a:r>
          </a:p>
          <a:p>
            <a:pPr lvl="2"/>
            <a:r>
              <a:rPr lang="en-IN" sz="1600" dirty="0"/>
              <a:t>Gutter height: 4-4.5m</a:t>
            </a:r>
          </a:p>
          <a:p>
            <a:pPr marL="457200" lvl="1" indent="0">
              <a:lnSpc>
                <a:spcPct val="150000"/>
              </a:lnSpc>
              <a:buFont typeface="Arial" panose="020B0604020202020204" pitchFamily="34" charset="0"/>
              <a:buNone/>
            </a:pPr>
            <a:r>
              <a:rPr lang="en-IN" sz="2200" b="1" dirty="0">
                <a:latin typeface="+mj-lt"/>
              </a:rPr>
              <a:t>Climate Control Features</a:t>
            </a:r>
          </a:p>
          <a:p>
            <a:pPr lvl="2"/>
            <a:r>
              <a:rPr lang="en-IN" sz="1600" dirty="0"/>
              <a:t>High-efficiency exhaust fans </a:t>
            </a:r>
          </a:p>
          <a:p>
            <a:pPr lvl="2"/>
            <a:r>
              <a:rPr lang="en-IN" sz="1600" dirty="0"/>
              <a:t>Fogger system for humidity control </a:t>
            </a:r>
          </a:p>
          <a:p>
            <a:pPr lvl="2"/>
            <a:r>
              <a:rPr lang="en-IN" sz="1600" dirty="0"/>
              <a:t>Automated ventilation systems </a:t>
            </a:r>
          </a:p>
          <a:p>
            <a:pPr lvl="2"/>
            <a:r>
              <a:rPr lang="en-IN" sz="1600" dirty="0"/>
              <a:t>Shade nets (50%)</a:t>
            </a:r>
          </a:p>
          <a:p>
            <a:pPr marL="457200" lvl="1" indent="0">
              <a:lnSpc>
                <a:spcPct val="150000"/>
              </a:lnSpc>
              <a:buNone/>
            </a:pPr>
            <a:r>
              <a:rPr lang="en-IN" sz="2200" b="1" dirty="0">
                <a:latin typeface="+mj-lt"/>
              </a:rPr>
              <a:t>Economic Aspects</a:t>
            </a:r>
          </a:p>
          <a:p>
            <a:pPr lvl="2"/>
            <a:r>
              <a:rPr lang="en-IN" sz="1600" dirty="0"/>
              <a:t>Total cost estimate -  ₹35-36 lakhs for 4000 sq.m facility. </a:t>
            </a:r>
          </a:p>
          <a:p>
            <a:pPr lvl="2"/>
            <a:r>
              <a:rPr lang="en-IN" sz="1600" dirty="0"/>
              <a:t>Structure lifespan -  15-20 years with proper maintenance. </a:t>
            </a:r>
          </a:p>
        </p:txBody>
      </p:sp>
      <p:pic>
        <p:nvPicPr>
          <p:cNvPr id="6" name="Picture 5">
            <a:extLst>
              <a:ext uri="{FF2B5EF4-FFF2-40B4-BE49-F238E27FC236}">
                <a16:creationId xmlns:a16="http://schemas.microsoft.com/office/drawing/2014/main" id="{B712DCCA-7550-196C-5AC8-08A50E73DD44}"/>
              </a:ext>
            </a:extLst>
          </p:cNvPr>
          <p:cNvPicPr>
            <a:picLocks noChangeAspect="1"/>
          </p:cNvPicPr>
          <p:nvPr/>
        </p:nvPicPr>
        <p:blipFill>
          <a:blip r:embed="rId3"/>
          <a:stretch>
            <a:fillRect/>
          </a:stretch>
        </p:blipFill>
        <p:spPr>
          <a:xfrm>
            <a:off x="7809722" y="727788"/>
            <a:ext cx="2967135" cy="2463281"/>
          </a:xfrm>
          <a:prstGeom prst="rect">
            <a:avLst/>
          </a:prstGeom>
        </p:spPr>
      </p:pic>
      <p:pic>
        <p:nvPicPr>
          <p:cNvPr id="10" name="Picture 9">
            <a:extLst>
              <a:ext uri="{FF2B5EF4-FFF2-40B4-BE49-F238E27FC236}">
                <a16:creationId xmlns:a16="http://schemas.microsoft.com/office/drawing/2014/main" id="{9C273579-92F0-94C7-C780-041E3DE2584C}"/>
              </a:ext>
            </a:extLst>
          </p:cNvPr>
          <p:cNvPicPr>
            <a:picLocks noChangeAspect="1"/>
          </p:cNvPicPr>
          <p:nvPr/>
        </p:nvPicPr>
        <p:blipFill>
          <a:blip r:embed="rId4"/>
          <a:stretch>
            <a:fillRect/>
          </a:stretch>
        </p:blipFill>
        <p:spPr>
          <a:xfrm>
            <a:off x="6944984" y="3284543"/>
            <a:ext cx="4830249" cy="2640200"/>
          </a:xfrm>
          <a:prstGeom prst="rect">
            <a:avLst/>
          </a:prstGeom>
        </p:spPr>
      </p:pic>
    </p:spTree>
    <p:extLst>
      <p:ext uri="{BB962C8B-B14F-4D97-AF65-F5344CB8AC3E}">
        <p14:creationId xmlns:p14="http://schemas.microsoft.com/office/powerpoint/2010/main" val="176843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997186-6095-5F37-E21F-62938B104C1C}"/>
              </a:ext>
            </a:extLst>
          </p:cNvPr>
          <p:cNvSpPr>
            <a:spLocks noGrp="1"/>
          </p:cNvSpPr>
          <p:nvPr>
            <p:ph type="sldNum" sz="quarter" idx="12"/>
          </p:nvPr>
        </p:nvSpPr>
        <p:spPr/>
        <p:txBody>
          <a:bodyPr/>
          <a:lstStyle/>
          <a:p>
            <a:fld id="{DCE09022-C08B-4F34-B9F0-43AC160DA04C}" type="slidenum">
              <a:rPr lang="it-IT" smtClean="0"/>
              <a:pPr/>
              <a:t>11</a:t>
            </a:fld>
            <a:endParaRPr lang="it-IT" dirty="0"/>
          </a:p>
        </p:txBody>
      </p:sp>
      <p:sp>
        <p:nvSpPr>
          <p:cNvPr id="3" name="Title 2">
            <a:extLst>
              <a:ext uri="{FF2B5EF4-FFF2-40B4-BE49-F238E27FC236}">
                <a16:creationId xmlns:a16="http://schemas.microsoft.com/office/drawing/2014/main" id="{21918A23-D19D-D7D8-3238-715475AB6DC5}"/>
              </a:ext>
            </a:extLst>
          </p:cNvPr>
          <p:cNvSpPr>
            <a:spLocks noGrp="1"/>
          </p:cNvSpPr>
          <p:nvPr>
            <p:ph type="title"/>
          </p:nvPr>
        </p:nvSpPr>
        <p:spPr>
          <a:xfrm>
            <a:off x="3303037" y="90617"/>
            <a:ext cx="8985379" cy="543697"/>
          </a:xfrm>
        </p:spPr>
        <p:txBody>
          <a:bodyPr/>
          <a:lstStyle/>
          <a:p>
            <a:r>
              <a:rPr lang="en-IN" dirty="0"/>
              <a:t>  Passive Hydroponic System</a:t>
            </a:r>
          </a:p>
        </p:txBody>
      </p:sp>
      <p:sp>
        <p:nvSpPr>
          <p:cNvPr id="4" name="Text Placeholder 3">
            <a:extLst>
              <a:ext uri="{FF2B5EF4-FFF2-40B4-BE49-F238E27FC236}">
                <a16:creationId xmlns:a16="http://schemas.microsoft.com/office/drawing/2014/main" id="{FE08BB37-F3DF-F2B3-01D9-1E3FC405BE6F}"/>
              </a:ext>
            </a:extLst>
          </p:cNvPr>
          <p:cNvSpPr>
            <a:spLocks noGrp="1"/>
          </p:cNvSpPr>
          <p:nvPr>
            <p:ph type="body" sz="quarter" idx="13"/>
          </p:nvPr>
        </p:nvSpPr>
        <p:spPr>
          <a:xfrm>
            <a:off x="1" y="709128"/>
            <a:ext cx="12192000" cy="5421084"/>
          </a:xfrm>
        </p:spPr>
        <p:txBody>
          <a:bodyPr/>
          <a:lstStyle/>
          <a:p>
            <a:pPr marL="0" indent="0">
              <a:buNone/>
            </a:pPr>
            <a:endParaRPr lang="en-IN" sz="2200" b="1" dirty="0">
              <a:latin typeface="+mj-lt"/>
            </a:endParaRPr>
          </a:p>
          <a:p>
            <a:pPr marL="457200" lvl="1" indent="0">
              <a:buNone/>
            </a:pPr>
            <a:r>
              <a:rPr lang="en-IN" sz="2200" b="1" dirty="0">
                <a:latin typeface="+mj-lt"/>
              </a:rPr>
              <a:t>Growing Medium &amp; Container System</a:t>
            </a:r>
          </a:p>
          <a:p>
            <a:pPr lvl="2"/>
            <a:r>
              <a:rPr lang="en-IN" sz="1600" dirty="0"/>
              <a:t>Cocopeat (EC &lt;0.5 mS/cm, pH 5.5-6.5).</a:t>
            </a:r>
          </a:p>
          <a:p>
            <a:pPr lvl="2"/>
            <a:r>
              <a:rPr lang="en-IN" sz="1600" dirty="0"/>
              <a:t>Grow bag system (30cm x 15cm) with optimal drainage holes.</a:t>
            </a:r>
          </a:p>
          <a:p>
            <a:pPr lvl="2"/>
            <a:r>
              <a:rPr lang="en-IN" sz="1600" dirty="0"/>
              <a:t>Plant density: 2.5 plants/m2 (10,000 plants/acre).</a:t>
            </a:r>
          </a:p>
          <a:p>
            <a:pPr marL="457200" lvl="1" indent="0">
              <a:lnSpc>
                <a:spcPct val="150000"/>
              </a:lnSpc>
              <a:buNone/>
            </a:pPr>
            <a:r>
              <a:rPr lang="en-IN" sz="2200" b="1" dirty="0">
                <a:latin typeface="+mj-lt"/>
              </a:rPr>
              <a:t>Irrigation &amp; Fertigation Setup </a:t>
            </a:r>
          </a:p>
          <a:p>
            <a:pPr lvl="2"/>
            <a:r>
              <a:rPr lang="en-IN" sz="1600" dirty="0"/>
              <a:t>Fertigation tanks for balanced nutrient delivery. </a:t>
            </a:r>
          </a:p>
          <a:p>
            <a:pPr lvl="2"/>
            <a:r>
              <a:rPr lang="en-IN" sz="1600" dirty="0"/>
              <a:t>Automated drip lines.</a:t>
            </a:r>
          </a:p>
          <a:p>
            <a:pPr lvl="2"/>
            <a:r>
              <a:rPr lang="en-IN" sz="1600" dirty="0"/>
              <a:t>Drainage collection and EC/pH monitoring system for recycling.</a:t>
            </a:r>
          </a:p>
          <a:p>
            <a:pPr marL="457200" lvl="1" indent="0">
              <a:lnSpc>
                <a:spcPct val="150000"/>
              </a:lnSpc>
              <a:buNone/>
            </a:pPr>
            <a:r>
              <a:rPr lang="en-IN" sz="2200" b="1" dirty="0">
                <a:latin typeface="+mj-lt"/>
              </a:rPr>
              <a:t>System Advantages </a:t>
            </a:r>
          </a:p>
          <a:p>
            <a:pPr lvl="2"/>
            <a:r>
              <a:rPr lang="en-IN" sz="1600" dirty="0"/>
              <a:t>90% water savings</a:t>
            </a:r>
          </a:p>
          <a:p>
            <a:pPr lvl="2"/>
            <a:r>
              <a:rPr lang="en-IN" sz="1600" dirty="0"/>
              <a:t>Complete elimination of soil-borne diseases and pathogens. </a:t>
            </a:r>
          </a:p>
          <a:p>
            <a:pPr lvl="2"/>
            <a:r>
              <a:rPr lang="en-IN" sz="1600" dirty="0"/>
              <a:t>Precise control over root zone environment and nutrient uptake.</a:t>
            </a:r>
          </a:p>
        </p:txBody>
      </p:sp>
      <p:pic>
        <p:nvPicPr>
          <p:cNvPr id="6" name="Picture 5">
            <a:extLst>
              <a:ext uri="{FF2B5EF4-FFF2-40B4-BE49-F238E27FC236}">
                <a16:creationId xmlns:a16="http://schemas.microsoft.com/office/drawing/2014/main" id="{77DC60DA-CA9A-4789-B2D2-4B9AEADA7281}"/>
              </a:ext>
            </a:extLst>
          </p:cNvPr>
          <p:cNvPicPr>
            <a:picLocks noChangeAspect="1"/>
          </p:cNvPicPr>
          <p:nvPr/>
        </p:nvPicPr>
        <p:blipFill>
          <a:blip r:embed="rId3"/>
          <a:stretch>
            <a:fillRect/>
          </a:stretch>
        </p:blipFill>
        <p:spPr>
          <a:xfrm>
            <a:off x="7795726" y="929423"/>
            <a:ext cx="3284505" cy="2499577"/>
          </a:xfrm>
          <a:prstGeom prst="rect">
            <a:avLst/>
          </a:prstGeom>
        </p:spPr>
      </p:pic>
      <p:pic>
        <p:nvPicPr>
          <p:cNvPr id="8" name="Picture 7">
            <a:extLst>
              <a:ext uri="{FF2B5EF4-FFF2-40B4-BE49-F238E27FC236}">
                <a16:creationId xmlns:a16="http://schemas.microsoft.com/office/drawing/2014/main" id="{E35FFAE6-2063-DC4C-2877-341F776C1713}"/>
              </a:ext>
            </a:extLst>
          </p:cNvPr>
          <p:cNvPicPr>
            <a:picLocks noChangeAspect="1"/>
          </p:cNvPicPr>
          <p:nvPr/>
        </p:nvPicPr>
        <p:blipFill>
          <a:blip r:embed="rId4"/>
          <a:stretch>
            <a:fillRect/>
          </a:stretch>
        </p:blipFill>
        <p:spPr>
          <a:xfrm>
            <a:off x="7445829" y="3806626"/>
            <a:ext cx="4105469" cy="2043668"/>
          </a:xfrm>
          <a:prstGeom prst="rect">
            <a:avLst/>
          </a:prstGeom>
        </p:spPr>
      </p:pic>
    </p:spTree>
    <p:extLst>
      <p:ext uri="{BB962C8B-B14F-4D97-AF65-F5344CB8AC3E}">
        <p14:creationId xmlns:p14="http://schemas.microsoft.com/office/powerpoint/2010/main" val="428117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1F44B0-397F-C219-FEA2-01F97CE45B6C}"/>
              </a:ext>
            </a:extLst>
          </p:cNvPr>
          <p:cNvSpPr>
            <a:spLocks noGrp="1"/>
          </p:cNvSpPr>
          <p:nvPr>
            <p:ph type="sldNum" sz="quarter" idx="12"/>
          </p:nvPr>
        </p:nvSpPr>
        <p:spPr/>
        <p:txBody>
          <a:bodyPr/>
          <a:lstStyle/>
          <a:p>
            <a:fld id="{DCE09022-C08B-4F34-B9F0-43AC160DA04C}" type="slidenum">
              <a:rPr lang="it-IT" smtClean="0"/>
              <a:pPr/>
              <a:t>12</a:t>
            </a:fld>
            <a:endParaRPr lang="it-IT" dirty="0"/>
          </a:p>
        </p:txBody>
      </p:sp>
      <p:sp>
        <p:nvSpPr>
          <p:cNvPr id="3" name="Title 2">
            <a:extLst>
              <a:ext uri="{FF2B5EF4-FFF2-40B4-BE49-F238E27FC236}">
                <a16:creationId xmlns:a16="http://schemas.microsoft.com/office/drawing/2014/main" id="{5F314DBE-32EA-56BB-D2F6-1117667A7154}"/>
              </a:ext>
            </a:extLst>
          </p:cNvPr>
          <p:cNvSpPr>
            <a:spLocks noGrp="1"/>
          </p:cNvSpPr>
          <p:nvPr>
            <p:ph type="title"/>
          </p:nvPr>
        </p:nvSpPr>
        <p:spPr>
          <a:xfrm>
            <a:off x="105355" y="90617"/>
            <a:ext cx="12324770" cy="543697"/>
          </a:xfrm>
        </p:spPr>
        <p:txBody>
          <a:bodyPr/>
          <a:lstStyle/>
          <a:p>
            <a:r>
              <a:rPr lang="en-US" dirty="0"/>
              <a:t>                                                 Growing Medium</a:t>
            </a:r>
            <a:endParaRPr lang="en-IN" dirty="0"/>
          </a:p>
        </p:txBody>
      </p:sp>
      <p:graphicFrame>
        <p:nvGraphicFramePr>
          <p:cNvPr id="7" name="Table 6">
            <a:extLst>
              <a:ext uri="{FF2B5EF4-FFF2-40B4-BE49-F238E27FC236}">
                <a16:creationId xmlns:a16="http://schemas.microsoft.com/office/drawing/2014/main" id="{DBB90D28-DD35-C5E2-E60F-206CEF2C6EF8}"/>
              </a:ext>
            </a:extLst>
          </p:cNvPr>
          <p:cNvGraphicFramePr>
            <a:graphicFrameLocks noGrp="1"/>
          </p:cNvGraphicFramePr>
          <p:nvPr>
            <p:extLst>
              <p:ext uri="{D42A27DB-BD31-4B8C-83A1-F6EECF244321}">
                <p14:modId xmlns:p14="http://schemas.microsoft.com/office/powerpoint/2010/main" val="2023872805"/>
              </p:ext>
            </p:extLst>
          </p:nvPr>
        </p:nvGraphicFramePr>
        <p:xfrm>
          <a:off x="769115" y="1272223"/>
          <a:ext cx="7238812" cy="4337218"/>
        </p:xfrm>
        <a:graphic>
          <a:graphicData uri="http://schemas.openxmlformats.org/drawingml/2006/table">
            <a:tbl>
              <a:tblPr firstRow="1" bandRow="1">
                <a:tableStyleId>{C083E6E3-FA7D-4D7B-A595-EF9225AFEA82}</a:tableStyleId>
              </a:tblPr>
              <a:tblGrid>
                <a:gridCol w="1729641">
                  <a:extLst>
                    <a:ext uri="{9D8B030D-6E8A-4147-A177-3AD203B41FA5}">
                      <a16:colId xmlns:a16="http://schemas.microsoft.com/office/drawing/2014/main" val="558410110"/>
                    </a:ext>
                  </a:extLst>
                </a:gridCol>
                <a:gridCol w="5509171">
                  <a:extLst>
                    <a:ext uri="{9D8B030D-6E8A-4147-A177-3AD203B41FA5}">
                      <a16:colId xmlns:a16="http://schemas.microsoft.com/office/drawing/2014/main" val="4038677036"/>
                    </a:ext>
                  </a:extLst>
                </a:gridCol>
              </a:tblGrid>
              <a:tr h="415711">
                <a:tc>
                  <a:txBody>
                    <a:bodyPr/>
                    <a:lstStyle/>
                    <a:p>
                      <a:pPr algn="l"/>
                      <a:r>
                        <a:rPr lang="en-US" dirty="0"/>
                        <a:t>Area</a:t>
                      </a:r>
                      <a:endParaRPr lang="en-IN" dirty="0"/>
                    </a:p>
                  </a:txBody>
                  <a:tcPr/>
                </a:tc>
                <a:tc>
                  <a:txBody>
                    <a:bodyPr/>
                    <a:lstStyle/>
                    <a:p>
                      <a:pPr algn="ctr"/>
                      <a:r>
                        <a:rPr lang="en-US" dirty="0"/>
                        <a:t> Benefit </a:t>
                      </a:r>
                      <a:endParaRPr lang="en-IN" dirty="0"/>
                    </a:p>
                  </a:txBody>
                  <a:tcPr/>
                </a:tc>
                <a:extLst>
                  <a:ext uri="{0D108BD9-81ED-4DB2-BD59-A6C34878D82A}">
                    <a16:rowId xmlns:a16="http://schemas.microsoft.com/office/drawing/2014/main" val="1468709364"/>
                  </a:ext>
                </a:extLst>
              </a:tr>
              <a:tr h="600118">
                <a:tc>
                  <a:txBody>
                    <a:bodyPr/>
                    <a:lstStyle/>
                    <a:p>
                      <a:pPr algn="l"/>
                      <a:r>
                        <a:rPr lang="en-IN" sz="1600" b="0" kern="1200" dirty="0">
                          <a:solidFill>
                            <a:schemeClr val="dk1"/>
                          </a:solidFill>
                          <a:effectLst/>
                        </a:rPr>
                        <a:t>Water Efficiency</a:t>
                      </a:r>
                      <a:endParaRPr lang="en-IN" sz="1600" dirty="0"/>
                    </a:p>
                  </a:txBody>
                  <a:tcPr anchor="ctr"/>
                </a:tc>
                <a:tc>
                  <a:txBody>
                    <a:bodyPr/>
                    <a:lstStyle/>
                    <a:p>
                      <a:r>
                        <a:rPr lang="en-US" sz="1600" b="0" kern="1200" dirty="0">
                          <a:solidFill>
                            <a:schemeClr val="dk1"/>
                          </a:solidFill>
                          <a:effectLst/>
                        </a:rPr>
                        <a:t>Up to 60% improvement in water retention; cucumber farms cut water use by 30%</a:t>
                      </a:r>
                      <a:endParaRPr lang="en-IN" sz="1600" dirty="0"/>
                    </a:p>
                  </a:txBody>
                  <a:tcPr anchor="ctr"/>
                </a:tc>
                <a:extLst>
                  <a:ext uri="{0D108BD9-81ED-4DB2-BD59-A6C34878D82A}">
                    <a16:rowId xmlns:a16="http://schemas.microsoft.com/office/drawing/2014/main" val="220781926"/>
                  </a:ext>
                </a:extLst>
              </a:tr>
              <a:tr h="717528">
                <a:tc>
                  <a:txBody>
                    <a:bodyPr/>
                    <a:lstStyle/>
                    <a:p>
                      <a:pPr algn="l"/>
                      <a:r>
                        <a:rPr lang="en-IN" sz="1600" b="0" kern="1200" dirty="0">
                          <a:solidFill>
                            <a:schemeClr val="dk1"/>
                          </a:solidFill>
                          <a:effectLst/>
                        </a:rPr>
                        <a:t>Crop Yield</a:t>
                      </a:r>
                      <a:endParaRPr lang="en-IN" sz="1600" dirty="0"/>
                    </a:p>
                  </a:txBody>
                  <a:tcPr anchor="ctr"/>
                </a:tc>
                <a:tc>
                  <a:txBody>
                    <a:bodyPr/>
                    <a:lstStyle/>
                    <a:p>
                      <a:r>
                        <a:rPr lang="en-US" sz="1600" b="0" kern="1200" dirty="0">
                          <a:solidFill>
                            <a:schemeClr val="dk1"/>
                          </a:solidFill>
                          <a:effectLst/>
                        </a:rPr>
                        <a:t>15–25% higher yields (example: strawberry farm saw 20% yield boost)</a:t>
                      </a:r>
                      <a:endParaRPr lang="en-IN" sz="1600" dirty="0"/>
                    </a:p>
                  </a:txBody>
                  <a:tcPr anchor="ctr"/>
                </a:tc>
                <a:extLst>
                  <a:ext uri="{0D108BD9-81ED-4DB2-BD59-A6C34878D82A}">
                    <a16:rowId xmlns:a16="http://schemas.microsoft.com/office/drawing/2014/main" val="2777850203"/>
                  </a:ext>
                </a:extLst>
              </a:tr>
              <a:tr h="717528">
                <a:tc>
                  <a:txBody>
                    <a:bodyPr/>
                    <a:lstStyle/>
                    <a:p>
                      <a:pPr algn="l"/>
                      <a:r>
                        <a:rPr lang="en-IN" sz="1600" b="0" kern="1200" dirty="0">
                          <a:solidFill>
                            <a:schemeClr val="dk1"/>
                          </a:solidFill>
                          <a:effectLst/>
                        </a:rPr>
                        <a:t>Root Growth</a:t>
                      </a:r>
                      <a:endParaRPr lang="en-IN" sz="1600" dirty="0"/>
                    </a:p>
                  </a:txBody>
                  <a:tcPr anchor="ctr"/>
                </a:tc>
                <a:tc>
                  <a:txBody>
                    <a:bodyPr/>
                    <a:lstStyle/>
                    <a:p>
                      <a:r>
                        <a:rPr lang="en-US" sz="1600" b="0" kern="1200" dirty="0">
                          <a:solidFill>
                            <a:schemeClr val="dk1"/>
                          </a:solidFill>
                          <a:effectLst/>
                        </a:rPr>
                        <a:t>Roots grow 15% faster in coco peat than soil—better nutrient absorption</a:t>
                      </a:r>
                      <a:endParaRPr lang="en-IN" sz="1600" dirty="0"/>
                    </a:p>
                  </a:txBody>
                  <a:tcPr anchor="ctr"/>
                </a:tc>
                <a:extLst>
                  <a:ext uri="{0D108BD9-81ED-4DB2-BD59-A6C34878D82A}">
                    <a16:rowId xmlns:a16="http://schemas.microsoft.com/office/drawing/2014/main" val="2283796018"/>
                  </a:ext>
                </a:extLst>
              </a:tr>
              <a:tr h="589685">
                <a:tc>
                  <a:txBody>
                    <a:bodyPr/>
                    <a:lstStyle/>
                    <a:p>
                      <a:pPr algn="l"/>
                      <a:r>
                        <a:rPr lang="en-IN" sz="1600" b="0" kern="1200" dirty="0">
                          <a:solidFill>
                            <a:schemeClr val="dk1"/>
                          </a:solidFill>
                          <a:effectLst/>
                        </a:rPr>
                        <a:t>Sustainability</a:t>
                      </a:r>
                      <a:endParaRPr lang="en-IN" sz="1600" dirty="0"/>
                    </a:p>
                  </a:txBody>
                  <a:tcPr anchor="ctr"/>
                </a:tc>
                <a:tc>
                  <a:txBody>
                    <a:bodyPr/>
                    <a:lstStyle/>
                    <a:p>
                      <a:r>
                        <a:rPr lang="en-US" sz="1600" b="0" kern="1200" dirty="0">
                          <a:solidFill>
                            <a:schemeClr val="dk1"/>
                          </a:solidFill>
                          <a:effectLst/>
                        </a:rPr>
                        <a:t>Husks are renewable, non-toxic, lightweight, and reduce agri-waste</a:t>
                      </a:r>
                      <a:endParaRPr lang="en-IN" sz="1600" dirty="0"/>
                    </a:p>
                  </a:txBody>
                  <a:tcPr anchor="ctr"/>
                </a:tc>
                <a:extLst>
                  <a:ext uri="{0D108BD9-81ED-4DB2-BD59-A6C34878D82A}">
                    <a16:rowId xmlns:a16="http://schemas.microsoft.com/office/drawing/2014/main" val="1778010236"/>
                  </a:ext>
                </a:extLst>
              </a:tr>
              <a:tr h="717528">
                <a:tc>
                  <a:txBody>
                    <a:bodyPr/>
                    <a:lstStyle/>
                    <a:p>
                      <a:pPr algn="l"/>
                      <a:r>
                        <a:rPr lang="en-IN" sz="1600" b="0" kern="1200" dirty="0">
                          <a:solidFill>
                            <a:schemeClr val="dk1"/>
                          </a:solidFill>
                          <a:effectLst/>
                        </a:rPr>
                        <a:t>Disease Resistance</a:t>
                      </a:r>
                      <a:endParaRPr lang="en-IN" sz="1600" dirty="0"/>
                    </a:p>
                  </a:txBody>
                  <a:tcPr anchor="ctr"/>
                </a:tc>
                <a:tc>
                  <a:txBody>
                    <a:bodyPr/>
                    <a:lstStyle/>
                    <a:p>
                      <a:r>
                        <a:rPr lang="en-US" sz="1600" b="0" kern="1200" dirty="0">
                          <a:solidFill>
                            <a:schemeClr val="dk1"/>
                          </a:solidFill>
                          <a:effectLst/>
                        </a:rPr>
                        <a:t>Cocopeat has antifungal properties; reduces soil-borne disease incidence</a:t>
                      </a:r>
                      <a:endParaRPr lang="en-IN" sz="1600" dirty="0"/>
                    </a:p>
                  </a:txBody>
                  <a:tcPr anchor="ctr"/>
                </a:tc>
                <a:extLst>
                  <a:ext uri="{0D108BD9-81ED-4DB2-BD59-A6C34878D82A}">
                    <a16:rowId xmlns:a16="http://schemas.microsoft.com/office/drawing/2014/main" val="2141413412"/>
                  </a:ext>
                </a:extLst>
              </a:tr>
              <a:tr h="498237">
                <a:tc>
                  <a:txBody>
                    <a:bodyPr/>
                    <a:lstStyle/>
                    <a:p>
                      <a:pPr algn="l"/>
                      <a:r>
                        <a:rPr lang="en-IN" sz="1600" b="0" kern="1200" dirty="0">
                          <a:solidFill>
                            <a:schemeClr val="dk1"/>
                          </a:solidFill>
                          <a:effectLst/>
                        </a:rPr>
                        <a:t>Economic Impact</a:t>
                      </a:r>
                      <a:endParaRPr lang="en-IN" sz="1600" dirty="0"/>
                    </a:p>
                  </a:txBody>
                  <a:tcPr anchor="ctr"/>
                </a:tc>
                <a:tc>
                  <a:txBody>
                    <a:bodyPr/>
                    <a:lstStyle/>
                    <a:p>
                      <a:r>
                        <a:rPr lang="en-US" sz="1600" b="0" kern="1200" dirty="0">
                          <a:solidFill>
                            <a:schemeClr val="dk1"/>
                          </a:solidFill>
                          <a:effectLst/>
                        </a:rPr>
                        <a:t>Faster crop cycles, up to 1 year sooner payback; savings in fertilizer and irrigation</a:t>
                      </a:r>
                      <a:endParaRPr lang="en-IN" sz="1600" dirty="0"/>
                    </a:p>
                  </a:txBody>
                  <a:tcPr anchor="ctr"/>
                </a:tc>
                <a:extLst>
                  <a:ext uri="{0D108BD9-81ED-4DB2-BD59-A6C34878D82A}">
                    <a16:rowId xmlns:a16="http://schemas.microsoft.com/office/drawing/2014/main" val="3828403701"/>
                  </a:ext>
                </a:extLst>
              </a:tr>
            </a:tbl>
          </a:graphicData>
        </a:graphic>
      </p:graphicFrame>
      <p:sp>
        <p:nvSpPr>
          <p:cNvPr id="8" name="TextBox 7">
            <a:extLst>
              <a:ext uri="{FF2B5EF4-FFF2-40B4-BE49-F238E27FC236}">
                <a16:creationId xmlns:a16="http://schemas.microsoft.com/office/drawing/2014/main" id="{FD31B643-6B1B-7555-431D-8257F7D08549}"/>
              </a:ext>
            </a:extLst>
          </p:cNvPr>
          <p:cNvSpPr txBox="1"/>
          <p:nvPr/>
        </p:nvSpPr>
        <p:spPr>
          <a:xfrm>
            <a:off x="8638623" y="4247822"/>
            <a:ext cx="2858308" cy="1107996"/>
          </a:xfrm>
          <a:prstGeom prst="rect">
            <a:avLst/>
          </a:prstGeom>
          <a:solidFill>
            <a:schemeClr val="bg1">
              <a:lumMod val="75000"/>
            </a:schemeClr>
          </a:solidFill>
          <a:ln>
            <a:solidFill>
              <a:schemeClr val="tx1">
                <a:lumMod val="65000"/>
                <a:lumOff val="35000"/>
              </a:schemeClr>
            </a:solidFill>
          </a:ln>
        </p:spPr>
        <p:txBody>
          <a:bodyPr wrap="square" rtlCol="0">
            <a:spAutoFit/>
          </a:bodyPr>
          <a:lstStyle/>
          <a:p>
            <a:r>
              <a:rPr lang="en-IN" sz="1100" b="1" i="1" dirty="0"/>
              <a:t>Coconut husk hydroponics promote circular resource use, turning agricultural waste into valuable farming resources, thereby lowering the environmental footprint and aligning with government ESG (Environmental, Social, Governance) and sustainability goals</a:t>
            </a:r>
          </a:p>
        </p:txBody>
      </p:sp>
      <p:pic>
        <p:nvPicPr>
          <p:cNvPr id="4" name="Picture 3">
            <a:extLst>
              <a:ext uri="{FF2B5EF4-FFF2-40B4-BE49-F238E27FC236}">
                <a16:creationId xmlns:a16="http://schemas.microsoft.com/office/drawing/2014/main" id="{1B036A47-05C4-CA9B-6413-B50EEDEC61D4}"/>
              </a:ext>
            </a:extLst>
          </p:cNvPr>
          <p:cNvPicPr>
            <a:picLocks noChangeAspect="1"/>
          </p:cNvPicPr>
          <p:nvPr/>
        </p:nvPicPr>
        <p:blipFill>
          <a:blip r:embed="rId2"/>
          <a:stretch>
            <a:fillRect/>
          </a:stretch>
        </p:blipFill>
        <p:spPr>
          <a:xfrm>
            <a:off x="8330444" y="1986945"/>
            <a:ext cx="3779250" cy="1898658"/>
          </a:xfrm>
          <a:prstGeom prst="rect">
            <a:avLst/>
          </a:prstGeom>
        </p:spPr>
      </p:pic>
    </p:spTree>
    <p:extLst>
      <p:ext uri="{BB962C8B-B14F-4D97-AF65-F5344CB8AC3E}">
        <p14:creationId xmlns:p14="http://schemas.microsoft.com/office/powerpoint/2010/main" val="130981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00302-1D7C-C3B0-FF28-E03BF69A5638}"/>
              </a:ext>
            </a:extLst>
          </p:cNvPr>
          <p:cNvSpPr>
            <a:spLocks noGrp="1"/>
          </p:cNvSpPr>
          <p:nvPr>
            <p:ph type="sldNum" sz="quarter" idx="12"/>
          </p:nvPr>
        </p:nvSpPr>
        <p:spPr/>
        <p:txBody>
          <a:bodyPr/>
          <a:lstStyle/>
          <a:p>
            <a:fld id="{DCE09022-C08B-4F34-B9F0-43AC160DA04C}" type="slidenum">
              <a:rPr lang="it-IT" smtClean="0"/>
              <a:pPr/>
              <a:t>13</a:t>
            </a:fld>
            <a:endParaRPr lang="it-IT" dirty="0"/>
          </a:p>
        </p:txBody>
      </p:sp>
      <p:sp>
        <p:nvSpPr>
          <p:cNvPr id="3" name="Title 2">
            <a:extLst>
              <a:ext uri="{FF2B5EF4-FFF2-40B4-BE49-F238E27FC236}">
                <a16:creationId xmlns:a16="http://schemas.microsoft.com/office/drawing/2014/main" id="{F0197BEC-948D-EEBE-B2B7-7B93F41A2CEB}"/>
              </a:ext>
            </a:extLst>
          </p:cNvPr>
          <p:cNvSpPr>
            <a:spLocks noGrp="1"/>
          </p:cNvSpPr>
          <p:nvPr>
            <p:ph type="title"/>
          </p:nvPr>
        </p:nvSpPr>
        <p:spPr>
          <a:xfrm>
            <a:off x="3657600" y="90617"/>
            <a:ext cx="8534400" cy="543697"/>
          </a:xfrm>
        </p:spPr>
        <p:txBody>
          <a:bodyPr/>
          <a:lstStyle/>
          <a:p>
            <a:r>
              <a:rPr lang="en-IN" dirty="0"/>
              <a:t>Nursery Establishment</a:t>
            </a:r>
          </a:p>
        </p:txBody>
      </p:sp>
      <p:sp>
        <p:nvSpPr>
          <p:cNvPr id="4" name="Text Placeholder 3">
            <a:extLst>
              <a:ext uri="{FF2B5EF4-FFF2-40B4-BE49-F238E27FC236}">
                <a16:creationId xmlns:a16="http://schemas.microsoft.com/office/drawing/2014/main" id="{E29C7569-CED9-6D8A-E3A1-A45A24637131}"/>
              </a:ext>
            </a:extLst>
          </p:cNvPr>
          <p:cNvSpPr>
            <a:spLocks noGrp="1"/>
          </p:cNvSpPr>
          <p:nvPr>
            <p:ph type="body" sz="quarter" idx="13"/>
          </p:nvPr>
        </p:nvSpPr>
        <p:spPr>
          <a:xfrm>
            <a:off x="0" y="709128"/>
            <a:ext cx="12192000" cy="5449076"/>
          </a:xfrm>
        </p:spPr>
        <p:txBody>
          <a:bodyPr/>
          <a:lstStyle/>
          <a:p>
            <a:pPr marL="0" indent="0">
              <a:buNone/>
            </a:pPr>
            <a:endParaRPr lang="en-IN" sz="1800" dirty="0"/>
          </a:p>
          <a:p>
            <a:pPr marL="457200" lvl="1" indent="0">
              <a:buNone/>
            </a:pPr>
            <a:endParaRPr lang="en-IN" sz="2200" dirty="0"/>
          </a:p>
          <a:p>
            <a:pPr marL="457200" lvl="1" indent="0">
              <a:buNone/>
            </a:pPr>
            <a:r>
              <a:rPr lang="en-IN" sz="2200" dirty="0"/>
              <a:t> </a:t>
            </a:r>
          </a:p>
          <a:p>
            <a:pPr marL="457200" lvl="1" indent="0">
              <a:buNone/>
            </a:pPr>
            <a:endParaRPr lang="en-IN" sz="2200" b="1" dirty="0">
              <a:latin typeface="+mj-lt"/>
            </a:endParaRPr>
          </a:p>
          <a:p>
            <a:pPr marL="457200" lvl="1" indent="0">
              <a:buNone/>
            </a:pPr>
            <a:endParaRPr lang="en-IN" sz="2200" b="1" dirty="0">
              <a:latin typeface="+mj-lt"/>
            </a:endParaRPr>
          </a:p>
          <a:p>
            <a:pPr marL="457200" lvl="1" indent="0">
              <a:buNone/>
            </a:pPr>
            <a:endParaRPr lang="en-IN" sz="2200" b="1" dirty="0">
              <a:latin typeface="+mj-lt"/>
            </a:endParaRPr>
          </a:p>
          <a:p>
            <a:pPr marL="457200" lvl="1" indent="0">
              <a:buNone/>
            </a:pPr>
            <a:endParaRPr lang="en-IN" sz="2200" b="1" dirty="0">
              <a:latin typeface="+mj-lt"/>
            </a:endParaRPr>
          </a:p>
          <a:p>
            <a:pPr marL="457200" lvl="1" indent="0">
              <a:buNone/>
            </a:pPr>
            <a:endParaRPr lang="en-IN" sz="2200" b="1" dirty="0">
              <a:latin typeface="+mj-lt"/>
            </a:endParaRPr>
          </a:p>
          <a:p>
            <a:pPr marL="457200" lvl="1" indent="0">
              <a:buNone/>
            </a:pPr>
            <a:endParaRPr lang="en-IN" sz="2200" b="1" dirty="0">
              <a:latin typeface="+mj-lt"/>
            </a:endParaRPr>
          </a:p>
          <a:p>
            <a:pPr marL="457200" lvl="1" indent="0">
              <a:buNone/>
            </a:pPr>
            <a:endParaRPr lang="en-IN" sz="1600" dirty="0"/>
          </a:p>
        </p:txBody>
      </p:sp>
      <p:grpSp>
        <p:nvGrpSpPr>
          <p:cNvPr id="15" name="Group 14">
            <a:extLst>
              <a:ext uri="{FF2B5EF4-FFF2-40B4-BE49-F238E27FC236}">
                <a16:creationId xmlns:a16="http://schemas.microsoft.com/office/drawing/2014/main" id="{F53B0C6C-BFCC-A2D7-2E24-0CB910B328BA}"/>
              </a:ext>
            </a:extLst>
          </p:cNvPr>
          <p:cNvGrpSpPr/>
          <p:nvPr/>
        </p:nvGrpSpPr>
        <p:grpSpPr>
          <a:xfrm>
            <a:off x="6139238" y="1550849"/>
            <a:ext cx="5596992" cy="1263488"/>
            <a:chOff x="5358016" y="765113"/>
            <a:chExt cx="6499005" cy="1502227"/>
          </a:xfrm>
        </p:grpSpPr>
        <p:pic>
          <p:nvPicPr>
            <p:cNvPr id="6" name="Picture 5">
              <a:extLst>
                <a:ext uri="{FF2B5EF4-FFF2-40B4-BE49-F238E27FC236}">
                  <a16:creationId xmlns:a16="http://schemas.microsoft.com/office/drawing/2014/main" id="{D3057E51-7459-2A63-7222-A638970DE619}"/>
                </a:ext>
              </a:extLst>
            </p:cNvPr>
            <p:cNvPicPr>
              <a:picLocks noChangeAspect="1"/>
            </p:cNvPicPr>
            <p:nvPr/>
          </p:nvPicPr>
          <p:blipFill>
            <a:blip r:embed="rId3"/>
            <a:stretch>
              <a:fillRect/>
            </a:stretch>
          </p:blipFill>
          <p:spPr>
            <a:xfrm>
              <a:off x="5358016" y="765113"/>
              <a:ext cx="1974978" cy="1502227"/>
            </a:xfrm>
            <a:prstGeom prst="rect">
              <a:avLst/>
            </a:prstGeom>
          </p:spPr>
        </p:pic>
        <p:pic>
          <p:nvPicPr>
            <p:cNvPr id="7" name="Picture 6">
              <a:extLst>
                <a:ext uri="{FF2B5EF4-FFF2-40B4-BE49-F238E27FC236}">
                  <a16:creationId xmlns:a16="http://schemas.microsoft.com/office/drawing/2014/main" id="{07E145BF-5E4E-D46E-8911-0A7B555AA26F}"/>
                </a:ext>
              </a:extLst>
            </p:cNvPr>
            <p:cNvPicPr>
              <a:picLocks noChangeAspect="1"/>
            </p:cNvPicPr>
            <p:nvPr/>
          </p:nvPicPr>
          <p:blipFill>
            <a:blip r:embed="rId4"/>
            <a:stretch>
              <a:fillRect/>
            </a:stretch>
          </p:blipFill>
          <p:spPr>
            <a:xfrm>
              <a:off x="7590826" y="884443"/>
              <a:ext cx="1842423" cy="1263566"/>
            </a:xfrm>
            <a:prstGeom prst="rect">
              <a:avLst/>
            </a:prstGeom>
            <a:ln>
              <a:solidFill>
                <a:schemeClr val="tx1"/>
              </a:solidFill>
            </a:ln>
          </p:spPr>
        </p:pic>
        <p:pic>
          <p:nvPicPr>
            <p:cNvPr id="8" name="Picture 7">
              <a:extLst>
                <a:ext uri="{FF2B5EF4-FFF2-40B4-BE49-F238E27FC236}">
                  <a16:creationId xmlns:a16="http://schemas.microsoft.com/office/drawing/2014/main" id="{626E96E1-E3D1-07C2-3A9A-D14358D56F70}"/>
                </a:ext>
              </a:extLst>
            </p:cNvPr>
            <p:cNvPicPr>
              <a:picLocks noChangeAspect="1"/>
            </p:cNvPicPr>
            <p:nvPr/>
          </p:nvPicPr>
          <p:blipFill>
            <a:blip r:embed="rId5"/>
            <a:stretch>
              <a:fillRect/>
            </a:stretch>
          </p:blipFill>
          <p:spPr>
            <a:xfrm>
              <a:off x="9882042" y="884443"/>
              <a:ext cx="1974979" cy="1263566"/>
            </a:xfrm>
            <a:prstGeom prst="rect">
              <a:avLst/>
            </a:prstGeom>
            <a:ln>
              <a:solidFill>
                <a:schemeClr val="tx1"/>
              </a:solidFill>
            </a:ln>
          </p:spPr>
        </p:pic>
      </p:grpSp>
      <p:grpSp>
        <p:nvGrpSpPr>
          <p:cNvPr id="16" name="Group 15">
            <a:extLst>
              <a:ext uri="{FF2B5EF4-FFF2-40B4-BE49-F238E27FC236}">
                <a16:creationId xmlns:a16="http://schemas.microsoft.com/office/drawing/2014/main" id="{5C62668C-BCB6-72A5-36A5-75AFF4129272}"/>
              </a:ext>
            </a:extLst>
          </p:cNvPr>
          <p:cNvGrpSpPr/>
          <p:nvPr/>
        </p:nvGrpSpPr>
        <p:grpSpPr>
          <a:xfrm>
            <a:off x="6341529" y="3735572"/>
            <a:ext cx="5426039" cy="1263488"/>
            <a:chOff x="5730544" y="2595375"/>
            <a:chExt cx="5969297" cy="1435449"/>
          </a:xfrm>
        </p:grpSpPr>
        <p:pic>
          <p:nvPicPr>
            <p:cNvPr id="9" name="Picture 2">
              <a:extLst>
                <a:ext uri="{FF2B5EF4-FFF2-40B4-BE49-F238E27FC236}">
                  <a16:creationId xmlns:a16="http://schemas.microsoft.com/office/drawing/2014/main" id="{78F0C35E-5B96-8D10-945F-E562067F67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770"/>
            <a:stretch/>
          </p:blipFill>
          <p:spPr bwMode="auto">
            <a:xfrm>
              <a:off x="5730544" y="2595375"/>
              <a:ext cx="1360722" cy="1435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D8DA3A81-6CE0-B7AD-F84A-E3F4276EA810}"/>
                </a:ext>
              </a:extLst>
            </p:cNvPr>
            <p:cNvPicPr>
              <a:picLocks noChangeAspect="1"/>
            </p:cNvPicPr>
            <p:nvPr/>
          </p:nvPicPr>
          <p:blipFill>
            <a:blip r:embed="rId7"/>
            <a:stretch>
              <a:fillRect/>
            </a:stretch>
          </p:blipFill>
          <p:spPr>
            <a:xfrm>
              <a:off x="7665471" y="2595375"/>
              <a:ext cx="1842423" cy="1370135"/>
            </a:xfrm>
            <a:prstGeom prst="rect">
              <a:avLst/>
            </a:prstGeom>
            <a:ln>
              <a:solidFill>
                <a:schemeClr val="tx1"/>
              </a:solidFill>
            </a:ln>
          </p:spPr>
        </p:pic>
        <p:pic>
          <p:nvPicPr>
            <p:cNvPr id="14" name="Picture 2">
              <a:extLst>
                <a:ext uri="{FF2B5EF4-FFF2-40B4-BE49-F238E27FC236}">
                  <a16:creationId xmlns:a16="http://schemas.microsoft.com/office/drawing/2014/main" id="{D99E8E28-7C84-75AE-FE04-D7B0258050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00053" y="2595375"/>
              <a:ext cx="1699788" cy="139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Box 17">
            <a:extLst>
              <a:ext uri="{FF2B5EF4-FFF2-40B4-BE49-F238E27FC236}">
                <a16:creationId xmlns:a16="http://schemas.microsoft.com/office/drawing/2014/main" id="{140DFD00-FA09-7180-72F4-C71BE658D120}"/>
              </a:ext>
            </a:extLst>
          </p:cNvPr>
          <p:cNvSpPr txBox="1"/>
          <p:nvPr/>
        </p:nvSpPr>
        <p:spPr>
          <a:xfrm>
            <a:off x="653542" y="1493485"/>
            <a:ext cx="5262011" cy="3505575"/>
          </a:xfrm>
          <a:prstGeom prst="rect">
            <a:avLst/>
          </a:prstGeom>
          <a:noFill/>
        </p:spPr>
        <p:txBody>
          <a:bodyPr wrap="square" rtlCol="0">
            <a:spAutoFit/>
          </a:bodyPr>
          <a:lstStyle/>
          <a:p>
            <a:pPr>
              <a:lnSpc>
                <a:spcPct val="90000"/>
              </a:lnSpc>
              <a:spcBef>
                <a:spcPts val="500"/>
              </a:spcBef>
            </a:pPr>
            <a:r>
              <a:rPr lang="en-IN" sz="2200" b="1" dirty="0">
                <a:solidFill>
                  <a:schemeClr val="accent5">
                    <a:lumMod val="50000"/>
                  </a:schemeClr>
                </a:solidFill>
                <a:latin typeface="+mj-lt"/>
              </a:rPr>
              <a:t>Phase 1: Pro-tray System</a:t>
            </a:r>
          </a:p>
          <a:p>
            <a:pPr marL="685800" lvl="1" indent="-228600">
              <a:lnSpc>
                <a:spcPct val="90000"/>
              </a:lnSpc>
              <a:spcBef>
                <a:spcPts val="500"/>
              </a:spcBef>
              <a:buFont typeface="Arial" panose="020B0604020202020204" pitchFamily="34" charset="0"/>
              <a:buChar char="•"/>
            </a:pPr>
            <a:r>
              <a:rPr lang="en-IN" sz="1600" dirty="0">
                <a:solidFill>
                  <a:schemeClr val="accent5">
                    <a:lumMod val="50000"/>
                  </a:schemeClr>
                </a:solidFill>
              </a:rPr>
              <a:t>Multiple cavity options - Smaller cavity or Larger cavity count </a:t>
            </a:r>
          </a:p>
          <a:p>
            <a:pPr marL="685800" lvl="1" indent="-228600">
              <a:lnSpc>
                <a:spcPct val="90000"/>
              </a:lnSpc>
              <a:spcBef>
                <a:spcPts val="500"/>
              </a:spcBef>
              <a:buFont typeface="Arial" panose="020B0604020202020204" pitchFamily="34" charset="0"/>
              <a:buChar char="•"/>
            </a:pPr>
            <a:r>
              <a:rPr lang="en-IN" sz="1600" dirty="0">
                <a:solidFill>
                  <a:schemeClr val="accent5">
                    <a:lumMod val="50000"/>
                  </a:schemeClr>
                </a:solidFill>
              </a:rPr>
              <a:t>Sterilized plastic trays ensure disease-free environment.</a:t>
            </a:r>
          </a:p>
          <a:p>
            <a:pPr marL="0" lvl="1">
              <a:lnSpc>
                <a:spcPct val="150000"/>
              </a:lnSpc>
              <a:spcBef>
                <a:spcPts val="500"/>
              </a:spcBef>
            </a:pPr>
            <a:r>
              <a:rPr lang="en-IN" sz="2200" b="1" dirty="0">
                <a:solidFill>
                  <a:schemeClr val="accent5">
                    <a:lumMod val="50000"/>
                  </a:schemeClr>
                </a:solidFill>
                <a:latin typeface="+mj-lt"/>
              </a:rPr>
              <a:t>Germination &amp; Sanitization</a:t>
            </a:r>
          </a:p>
          <a:p>
            <a:pPr marL="685800" lvl="1" indent="-228600">
              <a:lnSpc>
                <a:spcPct val="90000"/>
              </a:lnSpc>
              <a:spcBef>
                <a:spcPts val="500"/>
              </a:spcBef>
              <a:buFont typeface="Arial" panose="020B0604020202020204" pitchFamily="34" charset="0"/>
              <a:buChar char="•"/>
            </a:pPr>
            <a:r>
              <a:rPr lang="en-IN" sz="1600" dirty="0">
                <a:solidFill>
                  <a:schemeClr val="accent5">
                    <a:lumMod val="50000"/>
                  </a:schemeClr>
                </a:solidFill>
              </a:rPr>
              <a:t>Initial germination in controlled dark room for 2-3 days.</a:t>
            </a:r>
          </a:p>
          <a:p>
            <a:pPr marL="685800" lvl="1" indent="-228600">
              <a:lnSpc>
                <a:spcPct val="90000"/>
              </a:lnSpc>
              <a:spcBef>
                <a:spcPts val="500"/>
              </a:spcBef>
              <a:buFont typeface="Arial" panose="020B0604020202020204" pitchFamily="34" charset="0"/>
              <a:buChar char="•"/>
            </a:pPr>
            <a:r>
              <a:rPr lang="en-IN" sz="1600" dirty="0">
                <a:solidFill>
                  <a:schemeClr val="accent5">
                    <a:lumMod val="50000"/>
                  </a:schemeClr>
                </a:solidFill>
              </a:rPr>
              <a:t> Seed treatment with Profenofos and Lambda cyhalothrin. </a:t>
            </a:r>
          </a:p>
          <a:p>
            <a:pPr marL="685800" lvl="1" indent="-228600">
              <a:lnSpc>
                <a:spcPct val="90000"/>
              </a:lnSpc>
              <a:spcBef>
                <a:spcPts val="500"/>
              </a:spcBef>
              <a:buFont typeface="Arial" panose="020B0604020202020204" pitchFamily="34" charset="0"/>
              <a:buChar char="•"/>
            </a:pPr>
            <a:r>
              <a:rPr lang="en-IN" sz="1600" dirty="0">
                <a:solidFill>
                  <a:schemeClr val="accent5">
                    <a:lumMod val="50000"/>
                  </a:schemeClr>
                </a:solidFill>
              </a:rPr>
              <a:t>Climate control and sanitization protocols to prevent disease</a:t>
            </a:r>
          </a:p>
        </p:txBody>
      </p:sp>
    </p:spTree>
    <p:extLst>
      <p:ext uri="{BB962C8B-B14F-4D97-AF65-F5344CB8AC3E}">
        <p14:creationId xmlns:p14="http://schemas.microsoft.com/office/powerpoint/2010/main" val="187897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27067F-55FF-59C9-48D7-A9F9BBC9C165}"/>
              </a:ext>
            </a:extLst>
          </p:cNvPr>
          <p:cNvSpPr>
            <a:spLocks noGrp="1"/>
          </p:cNvSpPr>
          <p:nvPr>
            <p:ph type="sldNum" sz="quarter" idx="12"/>
          </p:nvPr>
        </p:nvSpPr>
        <p:spPr/>
        <p:txBody>
          <a:bodyPr/>
          <a:lstStyle/>
          <a:p>
            <a:fld id="{DCE09022-C08B-4F34-B9F0-43AC160DA04C}" type="slidenum">
              <a:rPr lang="it-IT" smtClean="0"/>
              <a:pPr/>
              <a:t>14</a:t>
            </a:fld>
            <a:endParaRPr lang="it-IT" dirty="0"/>
          </a:p>
        </p:txBody>
      </p:sp>
      <p:sp>
        <p:nvSpPr>
          <p:cNvPr id="3" name="Title 2">
            <a:extLst>
              <a:ext uri="{FF2B5EF4-FFF2-40B4-BE49-F238E27FC236}">
                <a16:creationId xmlns:a16="http://schemas.microsoft.com/office/drawing/2014/main" id="{17DE266D-2052-B5EC-C3E3-579BA8C7392A}"/>
              </a:ext>
            </a:extLst>
          </p:cNvPr>
          <p:cNvSpPr>
            <a:spLocks noGrp="1"/>
          </p:cNvSpPr>
          <p:nvPr>
            <p:ph type="title"/>
          </p:nvPr>
        </p:nvSpPr>
        <p:spPr>
          <a:xfrm>
            <a:off x="105355" y="466531"/>
            <a:ext cx="11800506" cy="167783"/>
          </a:xfrm>
        </p:spPr>
        <p:txBody>
          <a:bodyPr>
            <a:normAutofit fontScale="90000"/>
          </a:bodyPr>
          <a:lstStyle/>
          <a:p>
            <a:pPr algn="ctr"/>
            <a:r>
              <a:rPr lang="en-IN" dirty="0"/>
              <a:t>Pest Management</a:t>
            </a:r>
            <a:br>
              <a:rPr lang="en-IN" dirty="0"/>
            </a:br>
            <a:endParaRPr lang="en-IN" dirty="0"/>
          </a:p>
        </p:txBody>
      </p:sp>
      <p:sp>
        <p:nvSpPr>
          <p:cNvPr id="4" name="Text Placeholder 3">
            <a:extLst>
              <a:ext uri="{FF2B5EF4-FFF2-40B4-BE49-F238E27FC236}">
                <a16:creationId xmlns:a16="http://schemas.microsoft.com/office/drawing/2014/main" id="{EB43F784-9A4E-E0BC-F53F-1C25EEDEF32A}"/>
              </a:ext>
            </a:extLst>
          </p:cNvPr>
          <p:cNvSpPr>
            <a:spLocks noGrp="1"/>
          </p:cNvSpPr>
          <p:nvPr>
            <p:ph type="body" sz="quarter" idx="13"/>
          </p:nvPr>
        </p:nvSpPr>
        <p:spPr>
          <a:xfrm>
            <a:off x="1345556" y="1141800"/>
            <a:ext cx="7737332" cy="2542186"/>
          </a:xfrm>
        </p:spPr>
        <p:txBody>
          <a:bodyPr/>
          <a:lstStyle/>
          <a:p>
            <a:pPr marL="0" indent="0">
              <a:spcBef>
                <a:spcPts val="500"/>
              </a:spcBef>
              <a:buNone/>
            </a:pPr>
            <a:r>
              <a:rPr lang="en-IN" sz="2200" b="1" dirty="0">
                <a:latin typeface="+mj-lt"/>
              </a:rPr>
              <a:t>Integrated Pest Management (IPM)</a:t>
            </a:r>
          </a:p>
          <a:p>
            <a:pPr lvl="1">
              <a:lnSpc>
                <a:spcPct val="150000"/>
              </a:lnSpc>
            </a:pPr>
            <a:r>
              <a:rPr lang="en-IN" sz="1600" dirty="0"/>
              <a:t>Yellow and blue sticky traps for monitoring pest populations. </a:t>
            </a:r>
          </a:p>
          <a:p>
            <a:pPr lvl="1"/>
            <a:r>
              <a:rPr lang="en-IN" sz="1600" dirty="0"/>
              <a:t>Biological controls: Trichoderma for root health, Pseudomonas for disease suppression. </a:t>
            </a:r>
          </a:p>
          <a:p>
            <a:pPr lvl="1"/>
            <a:r>
              <a:rPr lang="en-IN" sz="1600" dirty="0"/>
              <a:t>Chemical interventions (minimal): Imidacloprid, Spinosad, Abamectin. </a:t>
            </a:r>
          </a:p>
          <a:p>
            <a:pPr lvl="1"/>
            <a:r>
              <a:rPr lang="en-IN" sz="1600" dirty="0"/>
              <a:t>Regular crop walks (3x/week) for early pest and disease detection.</a:t>
            </a:r>
          </a:p>
          <a:p>
            <a:pPr lvl="1"/>
            <a:r>
              <a:rPr lang="en-IN" sz="1600" dirty="0"/>
              <a:t>Strict sanitation protocols between crop cycles to prevent carryover.</a:t>
            </a:r>
          </a:p>
        </p:txBody>
      </p:sp>
      <p:pic>
        <p:nvPicPr>
          <p:cNvPr id="5" name="Picture 2" descr="Tutasan | Monitor and Trap Tuta absoluta | Pheromone Trap">
            <a:extLst>
              <a:ext uri="{FF2B5EF4-FFF2-40B4-BE49-F238E27FC236}">
                <a16:creationId xmlns:a16="http://schemas.microsoft.com/office/drawing/2014/main" id="{E72A829C-9F0C-148F-D0F8-ADDF94B1E4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28191" y="2243928"/>
            <a:ext cx="1418253" cy="101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CB6A4CA-0C9B-8DE4-5860-9FD84EE963B6}"/>
              </a:ext>
            </a:extLst>
          </p:cNvPr>
          <p:cNvPicPr>
            <a:picLocks noChangeAspect="1"/>
          </p:cNvPicPr>
          <p:nvPr/>
        </p:nvPicPr>
        <p:blipFill>
          <a:blip r:embed="rId3"/>
          <a:stretch>
            <a:fillRect/>
          </a:stretch>
        </p:blipFill>
        <p:spPr>
          <a:xfrm>
            <a:off x="2430631" y="3515019"/>
            <a:ext cx="1908313" cy="2370144"/>
          </a:xfrm>
          <a:prstGeom prst="rect">
            <a:avLst/>
          </a:prstGeom>
        </p:spPr>
      </p:pic>
      <p:pic>
        <p:nvPicPr>
          <p:cNvPr id="11" name="Picture 10" descr="yellow-sticky-trap-32-x-20-cm-500x500.jpg">
            <a:extLst>
              <a:ext uri="{FF2B5EF4-FFF2-40B4-BE49-F238E27FC236}">
                <a16:creationId xmlns:a16="http://schemas.microsoft.com/office/drawing/2014/main" id="{F4402FEB-227D-271D-CBED-D8984934F3D3}"/>
              </a:ext>
            </a:extLst>
          </p:cNvPr>
          <p:cNvPicPr>
            <a:picLocks noChangeAspect="1"/>
          </p:cNvPicPr>
          <p:nvPr/>
        </p:nvPicPr>
        <p:blipFill>
          <a:blip r:embed="rId4"/>
          <a:stretch>
            <a:fillRect/>
          </a:stretch>
        </p:blipFill>
        <p:spPr>
          <a:xfrm>
            <a:off x="4925913" y="3515019"/>
            <a:ext cx="1908313" cy="2387856"/>
          </a:xfrm>
          <a:prstGeom prst="rect">
            <a:avLst/>
          </a:prstGeom>
        </p:spPr>
      </p:pic>
      <p:pic>
        <p:nvPicPr>
          <p:cNvPr id="12" name="Picture 11">
            <a:extLst>
              <a:ext uri="{FF2B5EF4-FFF2-40B4-BE49-F238E27FC236}">
                <a16:creationId xmlns:a16="http://schemas.microsoft.com/office/drawing/2014/main" id="{6881D24B-7801-41FC-07F3-74A0BA93BAE2}"/>
              </a:ext>
            </a:extLst>
          </p:cNvPr>
          <p:cNvPicPr>
            <a:picLocks noChangeAspect="1"/>
          </p:cNvPicPr>
          <p:nvPr/>
        </p:nvPicPr>
        <p:blipFill>
          <a:blip r:embed="rId5"/>
          <a:stretch>
            <a:fillRect/>
          </a:stretch>
        </p:blipFill>
        <p:spPr>
          <a:xfrm>
            <a:off x="7421195" y="3515020"/>
            <a:ext cx="1908313" cy="2370143"/>
          </a:xfrm>
          <a:prstGeom prst="rect">
            <a:avLst/>
          </a:prstGeom>
        </p:spPr>
      </p:pic>
    </p:spTree>
    <p:extLst>
      <p:ext uri="{BB962C8B-B14F-4D97-AF65-F5344CB8AC3E}">
        <p14:creationId xmlns:p14="http://schemas.microsoft.com/office/powerpoint/2010/main" val="617939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8E18AC-1832-F323-4569-F61CF8A6A18A}"/>
              </a:ext>
            </a:extLst>
          </p:cNvPr>
          <p:cNvSpPr>
            <a:spLocks noGrp="1"/>
          </p:cNvSpPr>
          <p:nvPr>
            <p:ph type="sldNum" sz="quarter" idx="12"/>
          </p:nvPr>
        </p:nvSpPr>
        <p:spPr/>
        <p:txBody>
          <a:bodyPr/>
          <a:lstStyle/>
          <a:p>
            <a:fld id="{DCE09022-C08B-4F34-B9F0-43AC160DA04C}" type="slidenum">
              <a:rPr lang="it-IT" smtClean="0"/>
              <a:pPr/>
              <a:t>15</a:t>
            </a:fld>
            <a:endParaRPr lang="it-IT" dirty="0"/>
          </a:p>
        </p:txBody>
      </p:sp>
      <p:sp>
        <p:nvSpPr>
          <p:cNvPr id="4" name="Text Placeholder 3">
            <a:extLst>
              <a:ext uri="{FF2B5EF4-FFF2-40B4-BE49-F238E27FC236}">
                <a16:creationId xmlns:a16="http://schemas.microsoft.com/office/drawing/2014/main" id="{A593B79A-AC90-8647-F49F-A27AD0F34321}"/>
              </a:ext>
            </a:extLst>
          </p:cNvPr>
          <p:cNvSpPr>
            <a:spLocks noGrp="1"/>
          </p:cNvSpPr>
          <p:nvPr>
            <p:ph type="body" sz="quarter" idx="13"/>
          </p:nvPr>
        </p:nvSpPr>
        <p:spPr>
          <a:xfrm>
            <a:off x="627240" y="1214807"/>
            <a:ext cx="5465434" cy="4864484"/>
          </a:xfrm>
        </p:spPr>
        <p:txBody>
          <a:bodyPr/>
          <a:lstStyle/>
          <a:p>
            <a:pPr marL="0" indent="0">
              <a:buNone/>
            </a:pPr>
            <a:r>
              <a:rPr lang="en-IN" sz="1800" b="1" dirty="0">
                <a:latin typeface="+mj-lt"/>
              </a:rPr>
              <a:t>Seed Germination (5-8 days)</a:t>
            </a:r>
          </a:p>
          <a:p>
            <a:pPr lvl="1"/>
            <a:r>
              <a:rPr lang="en-IN" sz="1600" dirty="0"/>
              <a:t>Controlled environment: 25-26°C, 80-85% humidity in dark room.</a:t>
            </a:r>
          </a:p>
          <a:p>
            <a:pPr marL="0" indent="0">
              <a:buNone/>
            </a:pPr>
            <a:r>
              <a:rPr lang="en-IN" sz="1800" b="1" dirty="0">
                <a:latin typeface="+mj-lt"/>
              </a:rPr>
              <a:t>Nursery Stage (25-30 days)</a:t>
            </a:r>
          </a:p>
          <a:p>
            <a:pPr lvl="1"/>
            <a:r>
              <a:rPr lang="en-IN" sz="1600" dirty="0"/>
              <a:t>Seedling development in pro-trays with regular nutrition and monitoring.</a:t>
            </a:r>
          </a:p>
          <a:p>
            <a:pPr marL="0" indent="0">
              <a:buNone/>
            </a:pPr>
            <a:r>
              <a:rPr lang="en-IN" sz="1800" b="1" dirty="0">
                <a:latin typeface="+mj-lt"/>
              </a:rPr>
              <a:t>Transplanting to Grow Bags</a:t>
            </a:r>
          </a:p>
          <a:p>
            <a:pPr lvl="1"/>
            <a:r>
              <a:rPr lang="en-IN" sz="1600" dirty="0"/>
              <a:t>Careful transfer to cocopeat bags with minimal root disturbance.</a:t>
            </a:r>
          </a:p>
          <a:p>
            <a:pPr marL="0" indent="0">
              <a:buNone/>
            </a:pPr>
            <a:r>
              <a:rPr lang="en-IN" sz="1800" b="1" dirty="0">
                <a:latin typeface="+mj-lt"/>
              </a:rPr>
              <a:t>Vegetative Growth with Fertigation</a:t>
            </a:r>
          </a:p>
          <a:p>
            <a:pPr lvl="1"/>
            <a:r>
              <a:rPr lang="en-IN" sz="1600" dirty="0"/>
              <a:t>EC 1.5-2.2, regular monitoring, plant training and pruning.</a:t>
            </a:r>
          </a:p>
          <a:p>
            <a:pPr marL="0" indent="0">
              <a:buNone/>
            </a:pPr>
            <a:r>
              <a:rPr lang="en-IN" sz="1800" b="1" dirty="0">
                <a:latin typeface="+mj-lt"/>
              </a:rPr>
              <a:t>Flowering &amp; Pollination</a:t>
            </a:r>
          </a:p>
          <a:p>
            <a:pPr lvl="1"/>
            <a:r>
              <a:rPr lang="en-IN" sz="1600" dirty="0"/>
              <a:t>Manual vibration or electric pollinators, EC 2.2-2.4.</a:t>
            </a:r>
          </a:p>
          <a:p>
            <a:pPr marL="0" indent="0">
              <a:buNone/>
            </a:pPr>
            <a:r>
              <a:rPr lang="en-IN" sz="1800" b="1" dirty="0">
                <a:latin typeface="+mj-lt"/>
              </a:rPr>
              <a:t>Fruit Development &amp; Harvest (60 days post-transplant)</a:t>
            </a:r>
          </a:p>
          <a:p>
            <a:pPr lvl="1"/>
            <a:r>
              <a:rPr lang="en-IN" sz="1600" dirty="0"/>
              <a:t>EC 2.8-3.0, grade-based harvesting for optimal quality.</a:t>
            </a:r>
          </a:p>
        </p:txBody>
      </p:sp>
      <p:pic>
        <p:nvPicPr>
          <p:cNvPr id="8" name="Picture 7" descr="A diagram showing a diagram of a production cycle">
            <a:extLst>
              <a:ext uri="{FF2B5EF4-FFF2-40B4-BE49-F238E27FC236}">
                <a16:creationId xmlns:a16="http://schemas.microsoft.com/office/drawing/2014/main" id="{2D362FFE-B022-9B72-4F44-D4E5449FA2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8736" y="2912620"/>
            <a:ext cx="4752976" cy="3166670"/>
          </a:xfrm>
          <a:prstGeom prst="rect">
            <a:avLst/>
          </a:prstGeom>
        </p:spPr>
      </p:pic>
      <p:grpSp>
        <p:nvGrpSpPr>
          <p:cNvPr id="5" name="Group 4">
            <a:extLst>
              <a:ext uri="{FF2B5EF4-FFF2-40B4-BE49-F238E27FC236}">
                <a16:creationId xmlns:a16="http://schemas.microsoft.com/office/drawing/2014/main" id="{96DE106D-44E0-9671-3630-49D037BE8B7B}"/>
              </a:ext>
            </a:extLst>
          </p:cNvPr>
          <p:cNvGrpSpPr/>
          <p:nvPr/>
        </p:nvGrpSpPr>
        <p:grpSpPr>
          <a:xfrm>
            <a:off x="6271591" y="1042342"/>
            <a:ext cx="5479344" cy="1502075"/>
            <a:chOff x="5882404" y="4358859"/>
            <a:chExt cx="6005942" cy="1734029"/>
          </a:xfrm>
        </p:grpSpPr>
        <p:pic>
          <p:nvPicPr>
            <p:cNvPr id="11" name="Picture 2">
              <a:extLst>
                <a:ext uri="{FF2B5EF4-FFF2-40B4-BE49-F238E27FC236}">
                  <a16:creationId xmlns:a16="http://schemas.microsoft.com/office/drawing/2014/main" id="{A4E81554-D79B-1C5E-B6AD-C5CC4F9712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61" r="68424"/>
            <a:stretch/>
          </p:blipFill>
          <p:spPr bwMode="auto">
            <a:xfrm>
              <a:off x="5882404" y="4358859"/>
              <a:ext cx="1208862" cy="173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a:extLst>
                <a:ext uri="{FF2B5EF4-FFF2-40B4-BE49-F238E27FC236}">
                  <a16:creationId xmlns:a16="http://schemas.microsoft.com/office/drawing/2014/main" id="{72EFD322-D74F-B04C-C918-2FE826C0A9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847" t="20664" r="38603"/>
            <a:stretch/>
          </p:blipFill>
          <p:spPr bwMode="auto">
            <a:xfrm>
              <a:off x="7332994" y="4412876"/>
              <a:ext cx="1208862" cy="168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a:extLst>
                <a:ext uri="{FF2B5EF4-FFF2-40B4-BE49-F238E27FC236}">
                  <a16:creationId xmlns:a16="http://schemas.microsoft.com/office/drawing/2014/main" id="{CD451E57-9138-DBFB-CE45-2A718ADE7D0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262" t="14761"/>
            <a:stretch/>
          </p:blipFill>
          <p:spPr bwMode="auto">
            <a:xfrm>
              <a:off x="8737968" y="4358859"/>
              <a:ext cx="1208862" cy="173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a:extLst>
                <a:ext uri="{FF2B5EF4-FFF2-40B4-BE49-F238E27FC236}">
                  <a16:creationId xmlns:a16="http://schemas.microsoft.com/office/drawing/2014/main" id="{DD18DDFA-5DFA-CD9E-41E0-EFAC1BD761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88558" y="4358859"/>
              <a:ext cx="1699788" cy="173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itle 8">
            <a:extLst>
              <a:ext uri="{FF2B5EF4-FFF2-40B4-BE49-F238E27FC236}">
                <a16:creationId xmlns:a16="http://schemas.microsoft.com/office/drawing/2014/main" id="{4150002D-A684-8EA9-907B-95364F92653D}"/>
              </a:ext>
            </a:extLst>
          </p:cNvPr>
          <p:cNvSpPr>
            <a:spLocks noGrp="1"/>
          </p:cNvSpPr>
          <p:nvPr>
            <p:ph type="title"/>
          </p:nvPr>
        </p:nvSpPr>
        <p:spPr>
          <a:xfrm>
            <a:off x="3709947" y="130441"/>
            <a:ext cx="6971271" cy="543697"/>
          </a:xfrm>
        </p:spPr>
        <p:txBody>
          <a:bodyPr/>
          <a:lstStyle/>
          <a:p>
            <a:r>
              <a:rPr lang="en-US" dirty="0"/>
              <a:t>PRODUCTION CYCLE</a:t>
            </a:r>
            <a:endParaRPr lang="en-IN" dirty="0"/>
          </a:p>
        </p:txBody>
      </p:sp>
    </p:spTree>
    <p:extLst>
      <p:ext uri="{BB962C8B-B14F-4D97-AF65-F5344CB8AC3E}">
        <p14:creationId xmlns:p14="http://schemas.microsoft.com/office/powerpoint/2010/main" val="242722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60F72-B6D4-CA17-66CC-A0EF15C064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24C174-C63C-3966-2B4D-2BDEF7DB2FC8}"/>
              </a:ext>
            </a:extLst>
          </p:cNvPr>
          <p:cNvSpPr>
            <a:spLocks noGrp="1"/>
          </p:cNvSpPr>
          <p:nvPr>
            <p:ph type="sldNum" sz="quarter" idx="12"/>
          </p:nvPr>
        </p:nvSpPr>
        <p:spPr/>
        <p:txBody>
          <a:bodyPr/>
          <a:lstStyle/>
          <a:p>
            <a:fld id="{DCE09022-C08B-4F34-B9F0-43AC160DA04C}" type="slidenum">
              <a:rPr lang="it-IT" smtClean="0"/>
              <a:pPr/>
              <a:t>16</a:t>
            </a:fld>
            <a:endParaRPr lang="it-IT" dirty="0"/>
          </a:p>
        </p:txBody>
      </p:sp>
      <p:sp>
        <p:nvSpPr>
          <p:cNvPr id="3" name="Title 2">
            <a:extLst>
              <a:ext uri="{FF2B5EF4-FFF2-40B4-BE49-F238E27FC236}">
                <a16:creationId xmlns:a16="http://schemas.microsoft.com/office/drawing/2014/main" id="{1BDFB87F-CCF0-74C5-B153-1A5661D0F331}"/>
              </a:ext>
            </a:extLst>
          </p:cNvPr>
          <p:cNvSpPr>
            <a:spLocks noGrp="1"/>
          </p:cNvSpPr>
          <p:nvPr>
            <p:ph type="title"/>
          </p:nvPr>
        </p:nvSpPr>
        <p:spPr>
          <a:xfrm>
            <a:off x="105355" y="457200"/>
            <a:ext cx="11996449" cy="177114"/>
          </a:xfrm>
        </p:spPr>
        <p:txBody>
          <a:bodyPr>
            <a:normAutofit fontScale="90000"/>
          </a:bodyPr>
          <a:lstStyle/>
          <a:p>
            <a:r>
              <a:rPr lang="en-IN" dirty="0"/>
              <a:t>                                              Crop Selection &amp; Varieties</a:t>
            </a:r>
            <a:br>
              <a:rPr lang="en-IN" dirty="0"/>
            </a:br>
            <a:endParaRPr lang="en-IN" dirty="0"/>
          </a:p>
        </p:txBody>
      </p:sp>
      <p:sp>
        <p:nvSpPr>
          <p:cNvPr id="4" name="Text Placeholder 3">
            <a:extLst>
              <a:ext uri="{FF2B5EF4-FFF2-40B4-BE49-F238E27FC236}">
                <a16:creationId xmlns:a16="http://schemas.microsoft.com/office/drawing/2014/main" id="{AFD27FEB-D4B9-A252-7B67-C318CFC3E093}"/>
              </a:ext>
            </a:extLst>
          </p:cNvPr>
          <p:cNvSpPr>
            <a:spLocks noGrp="1"/>
          </p:cNvSpPr>
          <p:nvPr>
            <p:ph type="body" sz="quarter" idx="13"/>
          </p:nvPr>
        </p:nvSpPr>
        <p:spPr>
          <a:xfrm>
            <a:off x="212124" y="1355444"/>
            <a:ext cx="7928023" cy="4439069"/>
          </a:xfrm>
        </p:spPr>
        <p:txBody>
          <a:bodyPr/>
          <a:lstStyle/>
          <a:p>
            <a:pPr marL="457200" lvl="1" indent="0">
              <a:buNone/>
            </a:pPr>
            <a:r>
              <a:rPr lang="en-IN" sz="2200" b="1" dirty="0">
                <a:latin typeface="+mj-lt"/>
              </a:rPr>
              <a:t>Selection Criteria </a:t>
            </a:r>
          </a:p>
          <a:p>
            <a:pPr lvl="2"/>
            <a:r>
              <a:rPr lang="en-IN" sz="1600" dirty="0"/>
              <a:t>Market demand: Premium prices for consistent quality and size. </a:t>
            </a:r>
          </a:p>
          <a:p>
            <a:pPr lvl="2"/>
            <a:r>
              <a:rPr lang="en-IN" sz="1600" dirty="0"/>
              <a:t>Climate suitability: Varieties adaptable to controlled environments.</a:t>
            </a:r>
          </a:p>
          <a:p>
            <a:pPr lvl="2"/>
            <a:r>
              <a:rPr lang="en-IN" sz="1600" dirty="0"/>
              <a:t> Yield potential: Productivity per square meter of greenhouse space.</a:t>
            </a:r>
          </a:p>
          <a:p>
            <a:pPr lvl="2"/>
            <a:r>
              <a:rPr lang="en-IN" sz="1600" dirty="0"/>
              <a:t> Disease resistance: Especially against common greenhouse pathogens.</a:t>
            </a:r>
          </a:p>
          <a:p>
            <a:pPr marL="457200" lvl="1" indent="0">
              <a:lnSpc>
                <a:spcPct val="150000"/>
              </a:lnSpc>
              <a:buNone/>
            </a:pPr>
            <a:r>
              <a:rPr lang="en-IN" sz="2200" b="1" dirty="0">
                <a:latin typeface="+mj-lt"/>
              </a:rPr>
              <a:t>Tomato Varieties for Hydroponic Cultivation</a:t>
            </a:r>
          </a:p>
          <a:p>
            <a:pPr lvl="2"/>
            <a:r>
              <a:rPr lang="en-IN" sz="1600" dirty="0"/>
              <a:t>Beefsteak (Valouro): </a:t>
            </a:r>
            <a:r>
              <a:rPr lang="en-IN" sz="1400" dirty="0"/>
              <a:t>180-200g/fruit - Ideal for slicing, robust </a:t>
            </a:r>
            <a:r>
              <a:rPr lang="en-IN" sz="1400" dirty="0" err="1"/>
              <a:t>flavor</a:t>
            </a:r>
            <a:r>
              <a:rPr lang="en-IN" sz="1400" dirty="0"/>
              <a:t> profile, excellent market value.</a:t>
            </a:r>
          </a:p>
          <a:p>
            <a:pPr lvl="2"/>
            <a:r>
              <a:rPr lang="en-IN" sz="1600" dirty="0"/>
              <a:t>Intermediate Cluster (</a:t>
            </a:r>
            <a:r>
              <a:rPr lang="en-IN" sz="1600" dirty="0" err="1"/>
              <a:t>Cibellia</a:t>
            </a:r>
            <a:r>
              <a:rPr lang="en-IN" sz="1600" dirty="0"/>
              <a:t>, </a:t>
            </a:r>
            <a:r>
              <a:rPr lang="en-IN" sz="1600" dirty="0" err="1"/>
              <a:t>Disten</a:t>
            </a:r>
            <a:r>
              <a:rPr lang="en-IN" sz="1600" dirty="0"/>
              <a:t>): 140-160g/fruit - Extended shelf life, uniform ripening, disease resistance.</a:t>
            </a:r>
          </a:p>
          <a:p>
            <a:pPr lvl="2"/>
            <a:r>
              <a:rPr lang="en-IN" sz="1600" dirty="0"/>
              <a:t>Cherry Tomatoes (</a:t>
            </a:r>
            <a:r>
              <a:rPr lang="en-IN" sz="1600" dirty="0" err="1"/>
              <a:t>Maggino</a:t>
            </a:r>
            <a:r>
              <a:rPr lang="en-IN" sz="1600" dirty="0"/>
              <a:t>, Fortesa): 14-16g/fruit - High sugar content, excellent for local markets, continuous production.</a:t>
            </a:r>
          </a:p>
          <a:p>
            <a:pPr lvl="2"/>
            <a:endParaRPr lang="en-IN" sz="1600" dirty="0"/>
          </a:p>
          <a:p>
            <a:pPr marL="914400" lvl="2" indent="0">
              <a:buNone/>
            </a:pPr>
            <a:r>
              <a:rPr lang="en-IN" sz="1400" b="1" i="1" dirty="0"/>
              <a:t>*Complimentary crops</a:t>
            </a:r>
            <a:r>
              <a:rPr lang="en-IN" sz="1400" i="1" dirty="0"/>
              <a:t>: Cucumber, lettuce, spinach, bell pepper, and basil. </a:t>
            </a:r>
          </a:p>
        </p:txBody>
      </p:sp>
      <p:pic>
        <p:nvPicPr>
          <p:cNvPr id="5" name="Picture 2">
            <a:extLst>
              <a:ext uri="{FF2B5EF4-FFF2-40B4-BE49-F238E27FC236}">
                <a16:creationId xmlns:a16="http://schemas.microsoft.com/office/drawing/2014/main" id="{659E815C-94C9-7631-C7C7-42A8562943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9329629" y="65737"/>
            <a:ext cx="1391057" cy="361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a:extLst>
              <a:ext uri="{FF2B5EF4-FFF2-40B4-BE49-F238E27FC236}">
                <a16:creationId xmlns:a16="http://schemas.microsoft.com/office/drawing/2014/main" id="{00D3538E-6A3D-34B5-291B-E9B2533A566B}"/>
              </a:ext>
            </a:extLst>
          </p:cNvPr>
          <p:cNvGrpSpPr/>
          <p:nvPr/>
        </p:nvGrpSpPr>
        <p:grpSpPr>
          <a:xfrm>
            <a:off x="8140148" y="3359426"/>
            <a:ext cx="3690572" cy="1709531"/>
            <a:chOff x="7081935" y="4053585"/>
            <a:chExt cx="4114799" cy="2067297"/>
          </a:xfrm>
        </p:grpSpPr>
        <p:pic>
          <p:nvPicPr>
            <p:cNvPr id="6" name="Picture 5" descr="IMG-20190430-WA0015.jpg">
              <a:extLst>
                <a:ext uri="{FF2B5EF4-FFF2-40B4-BE49-F238E27FC236}">
                  <a16:creationId xmlns:a16="http://schemas.microsoft.com/office/drawing/2014/main" id="{2C8956D3-0A49-1498-048A-7A54F797A395}"/>
                </a:ext>
              </a:extLst>
            </p:cNvPr>
            <p:cNvPicPr>
              <a:picLocks noChangeAspect="1"/>
            </p:cNvPicPr>
            <p:nvPr/>
          </p:nvPicPr>
          <p:blipFill>
            <a:blip r:embed="rId4"/>
            <a:stretch>
              <a:fillRect/>
            </a:stretch>
          </p:blipFill>
          <p:spPr>
            <a:xfrm>
              <a:off x="7081935" y="4053585"/>
              <a:ext cx="1954718" cy="2067297"/>
            </a:xfrm>
            <a:prstGeom prst="rect">
              <a:avLst/>
            </a:prstGeom>
          </p:spPr>
        </p:pic>
        <p:pic>
          <p:nvPicPr>
            <p:cNvPr id="7" name="Picture 2">
              <a:extLst>
                <a:ext uri="{FF2B5EF4-FFF2-40B4-BE49-F238E27FC236}">
                  <a16:creationId xmlns:a16="http://schemas.microsoft.com/office/drawing/2014/main" id="{4E08BCB3-2262-71D8-4958-794B0CC8FA7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202"/>
            <a:stretch/>
          </p:blipFill>
          <p:spPr bwMode="auto">
            <a:xfrm>
              <a:off x="9396675" y="4107518"/>
              <a:ext cx="1800059" cy="1959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981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F3CE4-4F1D-D748-A786-2A31AE6BD3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303C0A-9739-7499-5212-B03C4996A0AB}"/>
              </a:ext>
            </a:extLst>
          </p:cNvPr>
          <p:cNvSpPr>
            <a:spLocks noGrp="1"/>
          </p:cNvSpPr>
          <p:nvPr>
            <p:ph type="sldNum" sz="quarter" idx="12"/>
          </p:nvPr>
        </p:nvSpPr>
        <p:spPr/>
        <p:txBody>
          <a:bodyPr/>
          <a:lstStyle/>
          <a:p>
            <a:fld id="{DCE09022-C08B-4F34-B9F0-43AC160DA04C}" type="slidenum">
              <a:rPr lang="it-IT" smtClean="0"/>
              <a:pPr/>
              <a:t>17</a:t>
            </a:fld>
            <a:endParaRPr lang="it-IT" dirty="0"/>
          </a:p>
        </p:txBody>
      </p:sp>
      <p:sp>
        <p:nvSpPr>
          <p:cNvPr id="3" name="Title 2">
            <a:extLst>
              <a:ext uri="{FF2B5EF4-FFF2-40B4-BE49-F238E27FC236}">
                <a16:creationId xmlns:a16="http://schemas.microsoft.com/office/drawing/2014/main" id="{AED29624-BA25-3897-375E-465CEFA714B9}"/>
              </a:ext>
            </a:extLst>
          </p:cNvPr>
          <p:cNvSpPr>
            <a:spLocks noGrp="1"/>
          </p:cNvSpPr>
          <p:nvPr>
            <p:ph type="title"/>
          </p:nvPr>
        </p:nvSpPr>
        <p:spPr>
          <a:xfrm>
            <a:off x="105355" y="90617"/>
            <a:ext cx="11660547" cy="543697"/>
          </a:xfrm>
        </p:spPr>
        <p:txBody>
          <a:bodyPr>
            <a:normAutofit/>
          </a:bodyPr>
          <a:lstStyle/>
          <a:p>
            <a:r>
              <a:rPr lang="en-US" dirty="0"/>
              <a:t>                            Nutrient Management System Fertigation</a:t>
            </a:r>
            <a:endParaRPr lang="en-IN" dirty="0"/>
          </a:p>
        </p:txBody>
      </p:sp>
      <p:grpSp>
        <p:nvGrpSpPr>
          <p:cNvPr id="5" name="Group 4">
            <a:extLst>
              <a:ext uri="{FF2B5EF4-FFF2-40B4-BE49-F238E27FC236}">
                <a16:creationId xmlns:a16="http://schemas.microsoft.com/office/drawing/2014/main" id="{06EFC451-B969-A830-DABF-93963D8DE8A5}"/>
              </a:ext>
            </a:extLst>
          </p:cNvPr>
          <p:cNvGrpSpPr/>
          <p:nvPr/>
        </p:nvGrpSpPr>
        <p:grpSpPr>
          <a:xfrm>
            <a:off x="777186" y="4333029"/>
            <a:ext cx="4496035" cy="998307"/>
            <a:chOff x="271908" y="1185021"/>
            <a:chExt cx="4496035" cy="998307"/>
          </a:xfrm>
        </p:grpSpPr>
        <p:pic>
          <p:nvPicPr>
            <p:cNvPr id="8" name="Picture 7">
              <a:extLst>
                <a:ext uri="{FF2B5EF4-FFF2-40B4-BE49-F238E27FC236}">
                  <a16:creationId xmlns:a16="http://schemas.microsoft.com/office/drawing/2014/main" id="{2DC26CF7-2D60-5CD0-531E-64D8BCB58D0D}"/>
                </a:ext>
              </a:extLst>
            </p:cNvPr>
            <p:cNvPicPr>
              <a:picLocks noChangeAspect="1"/>
            </p:cNvPicPr>
            <p:nvPr/>
          </p:nvPicPr>
          <p:blipFill>
            <a:blip r:embed="rId2"/>
            <a:stretch>
              <a:fillRect/>
            </a:stretch>
          </p:blipFill>
          <p:spPr>
            <a:xfrm>
              <a:off x="271908" y="1185021"/>
              <a:ext cx="2078235" cy="998307"/>
            </a:xfrm>
            <a:prstGeom prst="rect">
              <a:avLst/>
            </a:prstGeom>
          </p:spPr>
        </p:pic>
        <p:pic>
          <p:nvPicPr>
            <p:cNvPr id="10" name="Picture 9">
              <a:extLst>
                <a:ext uri="{FF2B5EF4-FFF2-40B4-BE49-F238E27FC236}">
                  <a16:creationId xmlns:a16="http://schemas.microsoft.com/office/drawing/2014/main" id="{B878839B-8236-6287-9F6A-735EDC7DF443}"/>
                </a:ext>
              </a:extLst>
            </p:cNvPr>
            <p:cNvPicPr>
              <a:picLocks noChangeAspect="1"/>
            </p:cNvPicPr>
            <p:nvPr/>
          </p:nvPicPr>
          <p:blipFill>
            <a:blip r:embed="rId3"/>
            <a:stretch>
              <a:fillRect/>
            </a:stretch>
          </p:blipFill>
          <p:spPr>
            <a:xfrm>
              <a:off x="2447111" y="1185021"/>
              <a:ext cx="2320832" cy="923697"/>
            </a:xfrm>
            <a:prstGeom prst="rect">
              <a:avLst/>
            </a:prstGeom>
          </p:spPr>
        </p:pic>
      </p:grpSp>
      <p:pic>
        <p:nvPicPr>
          <p:cNvPr id="12" name="Picture 11">
            <a:extLst>
              <a:ext uri="{FF2B5EF4-FFF2-40B4-BE49-F238E27FC236}">
                <a16:creationId xmlns:a16="http://schemas.microsoft.com/office/drawing/2014/main" id="{954DD159-90A0-0523-4BDE-3BAEE627EEA2}"/>
              </a:ext>
            </a:extLst>
          </p:cNvPr>
          <p:cNvPicPr>
            <a:picLocks noChangeAspect="1"/>
          </p:cNvPicPr>
          <p:nvPr/>
        </p:nvPicPr>
        <p:blipFill>
          <a:blip r:embed="rId4"/>
          <a:stretch>
            <a:fillRect/>
          </a:stretch>
        </p:blipFill>
        <p:spPr>
          <a:xfrm>
            <a:off x="6050407" y="4138194"/>
            <a:ext cx="5715495" cy="1387979"/>
          </a:xfrm>
          <a:prstGeom prst="rect">
            <a:avLst/>
          </a:prstGeom>
        </p:spPr>
      </p:pic>
      <p:sp>
        <p:nvSpPr>
          <p:cNvPr id="6" name="TextBox 5">
            <a:extLst>
              <a:ext uri="{FF2B5EF4-FFF2-40B4-BE49-F238E27FC236}">
                <a16:creationId xmlns:a16="http://schemas.microsoft.com/office/drawing/2014/main" id="{3FD10627-47EF-3B08-144A-3905268A203B}"/>
              </a:ext>
            </a:extLst>
          </p:cNvPr>
          <p:cNvSpPr txBox="1"/>
          <p:nvPr/>
        </p:nvSpPr>
        <p:spPr>
          <a:xfrm>
            <a:off x="6050407" y="3734121"/>
            <a:ext cx="3441198" cy="646331"/>
          </a:xfrm>
          <a:prstGeom prst="rect">
            <a:avLst/>
          </a:prstGeom>
          <a:noFill/>
        </p:spPr>
        <p:txBody>
          <a:bodyPr wrap="none" rtlCol="0">
            <a:spAutoFit/>
          </a:bodyPr>
          <a:lstStyle/>
          <a:p>
            <a:r>
              <a:rPr lang="en-US" b="1" dirty="0"/>
              <a:t>EC Requirements by Growth Stage</a:t>
            </a:r>
          </a:p>
          <a:p>
            <a:pPr algn="l"/>
            <a:endParaRPr lang="en-IN" dirty="0" err="1">
              <a:solidFill>
                <a:schemeClr val="accent5">
                  <a:lumMod val="50000"/>
                </a:schemeClr>
              </a:solidFill>
            </a:endParaRPr>
          </a:p>
        </p:txBody>
      </p:sp>
      <p:sp>
        <p:nvSpPr>
          <p:cNvPr id="7" name="TextBox 6">
            <a:extLst>
              <a:ext uri="{FF2B5EF4-FFF2-40B4-BE49-F238E27FC236}">
                <a16:creationId xmlns:a16="http://schemas.microsoft.com/office/drawing/2014/main" id="{EF82B1C7-DCCC-78AE-61D3-459CE7F6BE54}"/>
              </a:ext>
            </a:extLst>
          </p:cNvPr>
          <p:cNvSpPr txBox="1"/>
          <p:nvPr/>
        </p:nvSpPr>
        <p:spPr>
          <a:xfrm>
            <a:off x="798729" y="3799190"/>
            <a:ext cx="2445285" cy="646331"/>
          </a:xfrm>
          <a:prstGeom prst="rect">
            <a:avLst/>
          </a:prstGeom>
          <a:noFill/>
        </p:spPr>
        <p:txBody>
          <a:bodyPr wrap="none" rtlCol="0">
            <a:spAutoFit/>
          </a:bodyPr>
          <a:lstStyle/>
          <a:p>
            <a:r>
              <a:rPr lang="en-US" b="1" dirty="0"/>
              <a:t>Recipe (per 100L water)</a:t>
            </a:r>
          </a:p>
          <a:p>
            <a:pPr algn="l"/>
            <a:endParaRPr lang="en-IN" dirty="0" err="1">
              <a:solidFill>
                <a:schemeClr val="accent5">
                  <a:lumMod val="50000"/>
                </a:schemeClr>
              </a:solidFill>
            </a:endParaRPr>
          </a:p>
        </p:txBody>
      </p:sp>
      <p:sp>
        <p:nvSpPr>
          <p:cNvPr id="4" name="Text Placeholder 3">
            <a:extLst>
              <a:ext uri="{FF2B5EF4-FFF2-40B4-BE49-F238E27FC236}">
                <a16:creationId xmlns:a16="http://schemas.microsoft.com/office/drawing/2014/main" id="{13810DBE-8945-AB95-A703-E467770806AB}"/>
              </a:ext>
            </a:extLst>
          </p:cNvPr>
          <p:cNvSpPr>
            <a:spLocks noGrp="1"/>
          </p:cNvSpPr>
          <p:nvPr>
            <p:ph type="body" sz="quarter" idx="13"/>
          </p:nvPr>
        </p:nvSpPr>
        <p:spPr>
          <a:xfrm>
            <a:off x="373624" y="1169888"/>
            <a:ext cx="6629400" cy="1953991"/>
          </a:xfrm>
        </p:spPr>
        <p:txBody>
          <a:bodyPr/>
          <a:lstStyle/>
          <a:p>
            <a:pPr marL="0" indent="0">
              <a:buNone/>
            </a:pPr>
            <a:endParaRPr lang="en-US" b="1" dirty="0"/>
          </a:p>
          <a:p>
            <a:pPr marL="457200" lvl="1" indent="0">
              <a:buNone/>
            </a:pPr>
            <a:r>
              <a:rPr lang="en-US" sz="2200" b="1" dirty="0">
                <a:latin typeface="+mj-lt"/>
              </a:rPr>
              <a:t>Daily Fertigation Schedule </a:t>
            </a:r>
          </a:p>
          <a:p>
            <a:pPr lvl="1">
              <a:lnSpc>
                <a:spcPct val="150000"/>
              </a:lnSpc>
            </a:pPr>
            <a:r>
              <a:rPr lang="en-US" sz="1600" dirty="0"/>
              <a:t>10-13 fertigation cycles during peak growing season.</a:t>
            </a:r>
          </a:p>
          <a:p>
            <a:pPr lvl="1"/>
            <a:r>
              <a:rPr lang="en-US" sz="1600" dirty="0"/>
              <a:t> Automatic controller manages timing based on light intensity. </a:t>
            </a:r>
          </a:p>
          <a:p>
            <a:pPr lvl="1"/>
            <a:r>
              <a:rPr lang="en-US" sz="1600" dirty="0"/>
              <a:t>Typical cycle: 3-5 minutes fertigation, 4-6 times during daylight</a:t>
            </a:r>
            <a:endParaRPr lang="en-IN" sz="1600" dirty="0"/>
          </a:p>
          <a:p>
            <a:pPr marL="0" indent="0">
              <a:buNone/>
            </a:pPr>
            <a:endParaRPr lang="en-US" dirty="0"/>
          </a:p>
          <a:p>
            <a:pPr marL="0" indent="0">
              <a:buNone/>
            </a:pPr>
            <a:endParaRPr lang="en-US" dirty="0"/>
          </a:p>
        </p:txBody>
      </p:sp>
      <p:graphicFrame>
        <p:nvGraphicFramePr>
          <p:cNvPr id="13" name="Chart 12">
            <a:extLst>
              <a:ext uri="{FF2B5EF4-FFF2-40B4-BE49-F238E27FC236}">
                <a16:creationId xmlns:a16="http://schemas.microsoft.com/office/drawing/2014/main" id="{39C872B3-C510-DD70-7A0A-866241B0B008}"/>
              </a:ext>
            </a:extLst>
          </p:cNvPr>
          <p:cNvGraphicFramePr/>
          <p:nvPr>
            <p:extLst>
              <p:ext uri="{D42A27DB-BD31-4B8C-83A1-F6EECF244321}">
                <p14:modId xmlns:p14="http://schemas.microsoft.com/office/powerpoint/2010/main" val="3597341980"/>
              </p:ext>
            </p:extLst>
          </p:nvPr>
        </p:nvGraphicFramePr>
        <p:xfrm>
          <a:off x="7529553" y="1024493"/>
          <a:ext cx="3025804" cy="261921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3928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48914A-707F-0334-08A9-C5AD768EB48F}"/>
              </a:ext>
            </a:extLst>
          </p:cNvPr>
          <p:cNvSpPr>
            <a:spLocks noGrp="1"/>
          </p:cNvSpPr>
          <p:nvPr>
            <p:ph type="sldNum" sz="quarter" idx="12"/>
          </p:nvPr>
        </p:nvSpPr>
        <p:spPr/>
        <p:txBody>
          <a:bodyPr/>
          <a:lstStyle/>
          <a:p>
            <a:fld id="{DCE09022-C08B-4F34-B9F0-43AC160DA04C}" type="slidenum">
              <a:rPr lang="it-IT" smtClean="0"/>
              <a:pPr/>
              <a:t>18</a:t>
            </a:fld>
            <a:endParaRPr lang="it-IT" dirty="0"/>
          </a:p>
        </p:txBody>
      </p:sp>
      <p:sp>
        <p:nvSpPr>
          <p:cNvPr id="4" name="Text Placeholder 3">
            <a:extLst>
              <a:ext uri="{FF2B5EF4-FFF2-40B4-BE49-F238E27FC236}">
                <a16:creationId xmlns:a16="http://schemas.microsoft.com/office/drawing/2014/main" id="{4592E129-8376-DC36-59E5-0113E4D5FD86}"/>
              </a:ext>
            </a:extLst>
          </p:cNvPr>
          <p:cNvSpPr>
            <a:spLocks noGrp="1"/>
          </p:cNvSpPr>
          <p:nvPr>
            <p:ph type="body" sz="quarter" idx="13"/>
          </p:nvPr>
        </p:nvSpPr>
        <p:spPr>
          <a:xfrm>
            <a:off x="7782340" y="5023526"/>
            <a:ext cx="4562060" cy="611961"/>
          </a:xfrm>
          <a:solidFill>
            <a:schemeClr val="tx2">
              <a:lumMod val="40000"/>
              <a:lumOff val="60000"/>
            </a:schemeClr>
          </a:solidFill>
        </p:spPr>
        <p:txBody>
          <a:bodyPr/>
          <a:lstStyle/>
          <a:p>
            <a:pPr marL="0" indent="0">
              <a:buNone/>
            </a:pPr>
            <a:r>
              <a:rPr lang="en-US" sz="4000" dirty="0">
                <a:latin typeface="Times New Roman" panose="02020603050405020304" pitchFamily="18" charset="0"/>
                <a:cs typeface="Times New Roman" panose="02020603050405020304" pitchFamily="18" charset="0"/>
              </a:rPr>
              <a:t>RESULTS</a:t>
            </a:r>
            <a:endParaRPr lang="en-IN" sz="4000" dirty="0">
              <a:latin typeface="Times New Roman" panose="02020603050405020304" pitchFamily="18" charset="0"/>
              <a:cs typeface="Times New Roman" panose="02020603050405020304" pitchFamily="18" charset="0"/>
            </a:endParaRPr>
          </a:p>
        </p:txBody>
      </p:sp>
      <p:pic>
        <p:nvPicPr>
          <p:cNvPr id="5" name="Picture 8">
            <a:extLst>
              <a:ext uri="{FF2B5EF4-FFF2-40B4-BE49-F238E27FC236}">
                <a16:creationId xmlns:a16="http://schemas.microsoft.com/office/drawing/2014/main" id="{4E785AE0-5AEC-5B29-0DA6-CD522E008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988" y="1273175"/>
            <a:ext cx="4217437" cy="31495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847E2C49-98BD-32BE-6927-956FAF921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644" y="1273175"/>
            <a:ext cx="4437684" cy="314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086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DB72FC-2B7A-C8CF-E98B-FD3ED734AA03}"/>
              </a:ext>
            </a:extLst>
          </p:cNvPr>
          <p:cNvSpPr>
            <a:spLocks noGrp="1"/>
          </p:cNvSpPr>
          <p:nvPr>
            <p:ph type="sldNum" sz="quarter" idx="12"/>
          </p:nvPr>
        </p:nvSpPr>
        <p:spPr/>
        <p:txBody>
          <a:bodyPr/>
          <a:lstStyle/>
          <a:p>
            <a:fld id="{DCE09022-C08B-4F34-B9F0-43AC160DA04C}" type="slidenum">
              <a:rPr lang="it-IT" smtClean="0"/>
              <a:pPr/>
              <a:t>19</a:t>
            </a:fld>
            <a:endParaRPr lang="it-IT" dirty="0"/>
          </a:p>
        </p:txBody>
      </p:sp>
      <p:sp>
        <p:nvSpPr>
          <p:cNvPr id="3" name="Title 2">
            <a:extLst>
              <a:ext uri="{FF2B5EF4-FFF2-40B4-BE49-F238E27FC236}">
                <a16:creationId xmlns:a16="http://schemas.microsoft.com/office/drawing/2014/main" id="{28428811-D55D-E006-B75E-759AE566BF03}"/>
              </a:ext>
            </a:extLst>
          </p:cNvPr>
          <p:cNvSpPr>
            <a:spLocks noGrp="1"/>
          </p:cNvSpPr>
          <p:nvPr>
            <p:ph type="title"/>
          </p:nvPr>
        </p:nvSpPr>
        <p:spPr>
          <a:xfrm>
            <a:off x="158740" y="133329"/>
            <a:ext cx="11874520" cy="543697"/>
          </a:xfrm>
        </p:spPr>
        <p:txBody>
          <a:bodyPr/>
          <a:lstStyle/>
          <a:p>
            <a:pPr algn="ctr"/>
            <a:r>
              <a:rPr lang="en-IN" dirty="0"/>
              <a:t>Results &amp; Conclusions</a:t>
            </a:r>
          </a:p>
        </p:txBody>
      </p:sp>
      <p:sp>
        <p:nvSpPr>
          <p:cNvPr id="4" name="Text Placeholder 3">
            <a:extLst>
              <a:ext uri="{FF2B5EF4-FFF2-40B4-BE49-F238E27FC236}">
                <a16:creationId xmlns:a16="http://schemas.microsoft.com/office/drawing/2014/main" id="{EF08E537-0DA9-DC2F-0579-ACCC36040777}"/>
              </a:ext>
            </a:extLst>
          </p:cNvPr>
          <p:cNvSpPr>
            <a:spLocks noGrp="1"/>
          </p:cNvSpPr>
          <p:nvPr>
            <p:ph type="body" sz="quarter" idx="13"/>
          </p:nvPr>
        </p:nvSpPr>
        <p:spPr>
          <a:xfrm>
            <a:off x="657225" y="677026"/>
            <a:ext cx="10991850" cy="5509170"/>
          </a:xfrm>
        </p:spPr>
        <p:txBody>
          <a:bodyPr/>
          <a:lstStyle/>
          <a:p>
            <a:pPr marL="0" indent="0">
              <a:buNone/>
            </a:pPr>
            <a:endParaRPr lang="en-US" b="1" dirty="0">
              <a:solidFill>
                <a:schemeClr val="tx1"/>
              </a:solidFill>
            </a:endParaRPr>
          </a:p>
          <a:p>
            <a:pPr marL="0" indent="0">
              <a:buNone/>
            </a:pPr>
            <a:r>
              <a:rPr lang="en-US" b="1" dirty="0">
                <a:solidFill>
                  <a:schemeClr val="tx1"/>
                </a:solidFill>
              </a:rPr>
              <a:t>Key Research Findings</a:t>
            </a:r>
          </a:p>
          <a:p>
            <a:pPr marL="0" indent="0">
              <a:buNone/>
            </a:pPr>
            <a:r>
              <a:rPr lang="en-US" sz="1600" dirty="0">
                <a:solidFill>
                  <a:schemeClr val="tx1"/>
                </a:solidFill>
              </a:rPr>
              <a:t>The implementation of Dutch hydroponic farming techniques in South India demonstrates successful adaptation of temperate technologies to tropical climates with significant improvements in resource efficiency and yield.</a:t>
            </a:r>
            <a:endParaRPr lang="en-IN" sz="1600" dirty="0">
              <a:solidFill>
                <a:schemeClr val="tx1"/>
              </a:solidFill>
            </a:endParaRPr>
          </a:p>
        </p:txBody>
      </p:sp>
      <p:pic>
        <p:nvPicPr>
          <p:cNvPr id="6" name="Picture 5">
            <a:extLst>
              <a:ext uri="{FF2B5EF4-FFF2-40B4-BE49-F238E27FC236}">
                <a16:creationId xmlns:a16="http://schemas.microsoft.com/office/drawing/2014/main" id="{10B3C816-75FE-9E5B-2E8F-304F948800B6}"/>
              </a:ext>
            </a:extLst>
          </p:cNvPr>
          <p:cNvPicPr>
            <a:picLocks noChangeAspect="1"/>
          </p:cNvPicPr>
          <p:nvPr/>
        </p:nvPicPr>
        <p:blipFill>
          <a:blip r:embed="rId2"/>
          <a:stretch>
            <a:fillRect/>
          </a:stretch>
        </p:blipFill>
        <p:spPr>
          <a:xfrm>
            <a:off x="1708817" y="2511282"/>
            <a:ext cx="9305171" cy="1840658"/>
          </a:xfrm>
          <a:prstGeom prst="rect">
            <a:avLst/>
          </a:prstGeom>
        </p:spPr>
      </p:pic>
      <p:sp>
        <p:nvSpPr>
          <p:cNvPr id="10" name="TextBox 9">
            <a:extLst>
              <a:ext uri="{FF2B5EF4-FFF2-40B4-BE49-F238E27FC236}">
                <a16:creationId xmlns:a16="http://schemas.microsoft.com/office/drawing/2014/main" id="{D7B1C17C-5961-3B6B-F5AE-A7E64FA4CBAA}"/>
              </a:ext>
            </a:extLst>
          </p:cNvPr>
          <p:cNvSpPr txBox="1"/>
          <p:nvPr/>
        </p:nvSpPr>
        <p:spPr>
          <a:xfrm>
            <a:off x="757237" y="4598436"/>
            <a:ext cx="10506075" cy="923330"/>
          </a:xfrm>
          <a:prstGeom prst="rect">
            <a:avLst/>
          </a:prstGeom>
          <a:solidFill>
            <a:schemeClr val="tx2">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r>
              <a:rPr lang="en-IN" sz="1400" b="1" u="sng" dirty="0">
                <a:latin typeface="+mj-lt"/>
              </a:rPr>
              <a:t>Transformative Impact</a:t>
            </a:r>
          </a:p>
          <a:p>
            <a:r>
              <a:rPr lang="en-IN" sz="1200" i="1" dirty="0"/>
              <a:t>The successful implementation of Dutch farming techniques for tomato cultivation in South India demonstrates how advanced agricultural technology can be adapted to local conditions. This approach not only addresses immediate farming challenges but also creates a sustainable model for climate-resilient agriculture with positive environmental impacts through reduced chemical inputs and resource optimization</a:t>
            </a:r>
            <a:r>
              <a:rPr lang="en-IN" sz="1400" i="1" dirty="0"/>
              <a:t>.</a:t>
            </a:r>
          </a:p>
        </p:txBody>
      </p:sp>
    </p:spTree>
    <p:extLst>
      <p:ext uri="{BB962C8B-B14F-4D97-AF65-F5344CB8AC3E}">
        <p14:creationId xmlns:p14="http://schemas.microsoft.com/office/powerpoint/2010/main" val="375699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C0C78-8546-B780-031A-2BD5BB2148F7}"/>
            </a:ext>
          </a:extLst>
        </p:cNvPr>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EF70D04-951D-1F5D-2652-633ABCFB51D1}"/>
              </a:ext>
            </a:extLst>
          </p:cNvPr>
          <p:cNvSpPr>
            <a:spLocks noGrp="1"/>
          </p:cNvSpPr>
          <p:nvPr>
            <p:ph type="sldNum" sz="quarter" idx="12"/>
          </p:nvPr>
        </p:nvSpPr>
        <p:spPr/>
        <p:txBody>
          <a:bodyPr/>
          <a:lstStyle/>
          <a:p>
            <a:fld id="{DCE09022-C08B-4F34-B9F0-43AC160DA04C}" type="slidenum">
              <a:rPr lang="it-IT" smtClean="0"/>
              <a:pPr/>
              <a:t>2</a:t>
            </a:fld>
            <a:endParaRPr lang="it-IT" dirty="0"/>
          </a:p>
        </p:txBody>
      </p:sp>
      <p:sp>
        <p:nvSpPr>
          <p:cNvPr id="3" name="Titolo 2">
            <a:extLst>
              <a:ext uri="{FF2B5EF4-FFF2-40B4-BE49-F238E27FC236}">
                <a16:creationId xmlns:a16="http://schemas.microsoft.com/office/drawing/2014/main" id="{A5F7468B-FBB1-121A-3B9F-E089A19283BE}"/>
              </a:ext>
            </a:extLst>
          </p:cNvPr>
          <p:cNvSpPr>
            <a:spLocks noGrp="1"/>
          </p:cNvSpPr>
          <p:nvPr>
            <p:ph type="title"/>
          </p:nvPr>
        </p:nvSpPr>
        <p:spPr>
          <a:xfrm>
            <a:off x="2271252" y="90617"/>
            <a:ext cx="9783096" cy="543697"/>
          </a:xfrm>
        </p:spPr>
        <p:txBody>
          <a:bodyPr>
            <a:normAutofit/>
          </a:bodyPr>
          <a:lstStyle/>
          <a:p>
            <a:r>
              <a:rPr lang="it-IT" sz="3200" dirty="0"/>
              <a:t>                       Company Overview</a:t>
            </a:r>
          </a:p>
        </p:txBody>
      </p:sp>
      <p:sp>
        <p:nvSpPr>
          <p:cNvPr id="4" name="Segnaposto testo 3">
            <a:extLst>
              <a:ext uri="{FF2B5EF4-FFF2-40B4-BE49-F238E27FC236}">
                <a16:creationId xmlns:a16="http://schemas.microsoft.com/office/drawing/2014/main" id="{6BE0890D-ADF4-BA08-5640-2358EFAEA597}"/>
              </a:ext>
            </a:extLst>
          </p:cNvPr>
          <p:cNvSpPr>
            <a:spLocks noGrp="1"/>
          </p:cNvSpPr>
          <p:nvPr>
            <p:ph type="body" sz="quarter" idx="13"/>
          </p:nvPr>
        </p:nvSpPr>
        <p:spPr>
          <a:xfrm>
            <a:off x="716455" y="1222697"/>
            <a:ext cx="7198855" cy="2700988"/>
          </a:xfrm>
        </p:spPr>
        <p:txBody>
          <a:bodyPr/>
          <a:lstStyle/>
          <a:p>
            <a:pPr marL="0" indent="0">
              <a:lnSpc>
                <a:spcPct val="100000"/>
              </a:lnSpc>
              <a:buNone/>
            </a:pPr>
            <a:r>
              <a:rPr lang="en-US" sz="1800" dirty="0"/>
              <a:t>This thesis has been developed in collaboration with </a:t>
            </a:r>
            <a:r>
              <a:rPr lang="en-US" sz="1800" b="1" dirty="0"/>
              <a:t>Agro Tie India.</a:t>
            </a:r>
            <a:br>
              <a:rPr lang="en-US" sz="1800" b="1" dirty="0"/>
            </a:br>
            <a:endParaRPr lang="en-US" sz="1800" b="1" dirty="0"/>
          </a:p>
          <a:p>
            <a:pPr marL="0" indent="0">
              <a:lnSpc>
                <a:spcPct val="100000"/>
              </a:lnSpc>
              <a:buNone/>
            </a:pPr>
            <a:r>
              <a:rPr lang="en-US" sz="1800" b="1" u="sng" dirty="0"/>
              <a:t>Company sector </a:t>
            </a:r>
            <a:r>
              <a:rPr lang="en-US" sz="1800" dirty="0"/>
              <a:t> </a:t>
            </a:r>
            <a:r>
              <a:rPr lang="en-US" sz="1800" dirty="0">
                <a:sym typeface="Wingdings" panose="05000000000000000000" pitchFamily="2" charset="2"/>
              </a:rPr>
              <a:t> </a:t>
            </a:r>
            <a:r>
              <a:rPr lang="en-US" sz="1800" b="1" dirty="0">
                <a:sym typeface="Wingdings" panose="05000000000000000000" pitchFamily="2" charset="2"/>
              </a:rPr>
              <a:t>Horticulture</a:t>
            </a:r>
            <a:r>
              <a:rPr lang="en-US" sz="1800" dirty="0">
                <a:sym typeface="Wingdings" panose="05000000000000000000" pitchFamily="2" charset="2"/>
              </a:rPr>
              <a:t> </a:t>
            </a:r>
            <a:r>
              <a:rPr lang="en-US" sz="1800" dirty="0"/>
              <a:t>and</a:t>
            </a:r>
            <a:r>
              <a:rPr lang="en-US" sz="1800" b="1" dirty="0"/>
              <a:t> Agriculture sector. </a:t>
            </a:r>
          </a:p>
          <a:p>
            <a:pPr>
              <a:lnSpc>
                <a:spcPct val="100000"/>
              </a:lnSpc>
            </a:pPr>
            <a:r>
              <a:rPr lang="en-US" sz="1800" dirty="0"/>
              <a:t>Passive Hydroponics</a:t>
            </a:r>
          </a:p>
          <a:p>
            <a:pPr>
              <a:lnSpc>
                <a:spcPct val="100000"/>
              </a:lnSpc>
            </a:pPr>
            <a:r>
              <a:rPr lang="en-US" sz="1800" dirty="0"/>
              <a:t>Protected Structure</a:t>
            </a:r>
          </a:p>
          <a:p>
            <a:pPr>
              <a:lnSpc>
                <a:spcPct val="100000"/>
              </a:lnSpc>
            </a:pPr>
            <a:r>
              <a:rPr lang="en-US" sz="1800" dirty="0"/>
              <a:t>Greenhouse Technology</a:t>
            </a:r>
          </a:p>
          <a:p>
            <a:pPr>
              <a:lnSpc>
                <a:spcPct val="100000"/>
              </a:lnSpc>
            </a:pPr>
            <a:r>
              <a:rPr lang="en-US" sz="1800" dirty="0"/>
              <a:t>Seedling and crop management</a:t>
            </a:r>
            <a:br>
              <a:rPr lang="en-US" sz="1800" dirty="0"/>
            </a:br>
            <a:endParaRPr lang="en-US" sz="1800" dirty="0"/>
          </a:p>
          <a:p>
            <a:pPr marL="0" indent="0">
              <a:lnSpc>
                <a:spcPct val="120000"/>
              </a:lnSpc>
              <a:buNone/>
            </a:pPr>
            <a:endParaRPr lang="it-IT" sz="1800" dirty="0"/>
          </a:p>
        </p:txBody>
      </p:sp>
      <p:sp>
        <p:nvSpPr>
          <p:cNvPr id="9" name="Segnaposto testo 3">
            <a:extLst>
              <a:ext uri="{FF2B5EF4-FFF2-40B4-BE49-F238E27FC236}">
                <a16:creationId xmlns:a16="http://schemas.microsoft.com/office/drawing/2014/main" id="{46436CDD-E707-DD6F-3625-A7E5FC8FCB13}"/>
              </a:ext>
            </a:extLst>
          </p:cNvPr>
          <p:cNvSpPr txBox="1">
            <a:spLocks/>
          </p:cNvSpPr>
          <p:nvPr/>
        </p:nvSpPr>
        <p:spPr>
          <a:xfrm>
            <a:off x="606205" y="4149562"/>
            <a:ext cx="7819611" cy="18850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800" b="1" u="sng" dirty="0"/>
              <a:t>Business model</a:t>
            </a:r>
            <a:r>
              <a:rPr lang="en-US" sz="1800" u="sng" dirty="0"/>
              <a:t>:</a:t>
            </a:r>
          </a:p>
          <a:p>
            <a:pPr marL="0" indent="0">
              <a:lnSpc>
                <a:spcPct val="120000"/>
              </a:lnSpc>
              <a:buNone/>
            </a:pPr>
            <a:r>
              <a:rPr lang="en-US" sz="1800" b="1" dirty="0"/>
              <a:t>Sustainable Food Production </a:t>
            </a:r>
            <a:r>
              <a:rPr lang="en-US" sz="1800" dirty="0"/>
              <a:t>→ Passive Hydroponic Systems for Tropical Climate.</a:t>
            </a:r>
            <a:endParaRPr lang="en-US" sz="1800" u="sng" dirty="0"/>
          </a:p>
        </p:txBody>
      </p:sp>
      <p:pic>
        <p:nvPicPr>
          <p:cNvPr id="5" name="Picture 4">
            <a:extLst>
              <a:ext uri="{FF2B5EF4-FFF2-40B4-BE49-F238E27FC236}">
                <a16:creationId xmlns:a16="http://schemas.microsoft.com/office/drawing/2014/main" id="{473A1033-C24B-6457-70C5-B612C8E0493E}"/>
              </a:ext>
            </a:extLst>
          </p:cNvPr>
          <p:cNvPicPr>
            <a:picLocks noChangeAspect="1"/>
          </p:cNvPicPr>
          <p:nvPr/>
        </p:nvPicPr>
        <p:blipFill>
          <a:blip r:embed="rId3"/>
          <a:stretch>
            <a:fillRect/>
          </a:stretch>
        </p:blipFill>
        <p:spPr>
          <a:xfrm>
            <a:off x="10597265" y="5563870"/>
            <a:ext cx="1457083" cy="543698"/>
          </a:xfrm>
          <a:prstGeom prst="rect">
            <a:avLst/>
          </a:prstGeom>
        </p:spPr>
      </p:pic>
      <p:pic>
        <p:nvPicPr>
          <p:cNvPr id="1028" name="Picture 4" descr="AgroTIE">
            <a:extLst>
              <a:ext uri="{FF2B5EF4-FFF2-40B4-BE49-F238E27FC236}">
                <a16:creationId xmlns:a16="http://schemas.microsoft.com/office/drawing/2014/main" id="{BE8FC714-8B79-D84C-9FE3-098F05A7FC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7860" y="1623537"/>
            <a:ext cx="3513260" cy="272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42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5AD36B-8E8E-A8FE-7C04-EE8C098473B3}"/>
              </a:ext>
            </a:extLst>
          </p:cNvPr>
          <p:cNvSpPr>
            <a:spLocks noGrp="1"/>
          </p:cNvSpPr>
          <p:nvPr>
            <p:ph type="sldNum" sz="quarter" idx="12"/>
          </p:nvPr>
        </p:nvSpPr>
        <p:spPr/>
        <p:txBody>
          <a:bodyPr/>
          <a:lstStyle/>
          <a:p>
            <a:fld id="{DCE09022-C08B-4F34-B9F0-43AC160DA04C}" type="slidenum">
              <a:rPr lang="it-IT" smtClean="0"/>
              <a:pPr/>
              <a:t>20</a:t>
            </a:fld>
            <a:endParaRPr lang="it-IT" dirty="0"/>
          </a:p>
        </p:txBody>
      </p:sp>
      <p:sp>
        <p:nvSpPr>
          <p:cNvPr id="3" name="Title 2">
            <a:extLst>
              <a:ext uri="{FF2B5EF4-FFF2-40B4-BE49-F238E27FC236}">
                <a16:creationId xmlns:a16="http://schemas.microsoft.com/office/drawing/2014/main" id="{5FC2AA45-F1A7-E729-6922-13DD60620DF3}"/>
              </a:ext>
            </a:extLst>
          </p:cNvPr>
          <p:cNvSpPr>
            <a:spLocks noGrp="1"/>
          </p:cNvSpPr>
          <p:nvPr>
            <p:ph type="title"/>
          </p:nvPr>
        </p:nvSpPr>
        <p:spPr>
          <a:xfrm>
            <a:off x="105355" y="90617"/>
            <a:ext cx="11874520" cy="543697"/>
          </a:xfrm>
        </p:spPr>
        <p:txBody>
          <a:bodyPr/>
          <a:lstStyle/>
          <a:p>
            <a:pPr algn="ctr"/>
            <a:r>
              <a:rPr lang="en-IN" dirty="0"/>
              <a:t>Short-term Recommendations</a:t>
            </a:r>
          </a:p>
        </p:txBody>
      </p:sp>
      <p:sp>
        <p:nvSpPr>
          <p:cNvPr id="4" name="Text Placeholder 3">
            <a:extLst>
              <a:ext uri="{FF2B5EF4-FFF2-40B4-BE49-F238E27FC236}">
                <a16:creationId xmlns:a16="http://schemas.microsoft.com/office/drawing/2014/main" id="{5D4625EA-0330-D1DD-CBF3-B994CD5782EB}"/>
              </a:ext>
            </a:extLst>
          </p:cNvPr>
          <p:cNvSpPr>
            <a:spLocks noGrp="1"/>
          </p:cNvSpPr>
          <p:nvPr>
            <p:ph type="body" sz="quarter" idx="13"/>
          </p:nvPr>
        </p:nvSpPr>
        <p:spPr>
          <a:xfrm>
            <a:off x="428626" y="1067366"/>
            <a:ext cx="11334750" cy="4771459"/>
          </a:xfrm>
        </p:spPr>
        <p:txBody>
          <a:bodyPr/>
          <a:lstStyle/>
          <a:p>
            <a:pPr marL="0" indent="0">
              <a:buNone/>
            </a:pPr>
            <a:r>
              <a:rPr lang="en-US" b="1" dirty="0">
                <a:solidFill>
                  <a:schemeClr val="tx1"/>
                </a:solidFill>
              </a:rPr>
              <a:t>Implementation Strategy</a:t>
            </a:r>
          </a:p>
          <a:p>
            <a:pPr marL="0" indent="0">
              <a:buNone/>
            </a:pPr>
            <a:r>
              <a:rPr lang="en-US" sz="1600" dirty="0">
                <a:solidFill>
                  <a:schemeClr val="tx1"/>
                </a:solidFill>
              </a:rPr>
              <a:t>A phased approach focusing on technology integration, farmer capacity building, and market connections to ensure sustainable adoption of Dutch hydroponic techniques in South India within three years.</a:t>
            </a:r>
          </a:p>
          <a:p>
            <a:pPr marL="0" indent="0">
              <a:buNone/>
            </a:pPr>
            <a:endParaRPr lang="en-IN" sz="1600" dirty="0">
              <a:solidFill>
                <a:schemeClr val="tx1"/>
              </a:solidFill>
            </a:endParaRPr>
          </a:p>
        </p:txBody>
      </p:sp>
      <p:pic>
        <p:nvPicPr>
          <p:cNvPr id="6" name="Picture 5">
            <a:extLst>
              <a:ext uri="{FF2B5EF4-FFF2-40B4-BE49-F238E27FC236}">
                <a16:creationId xmlns:a16="http://schemas.microsoft.com/office/drawing/2014/main" id="{5212221D-9C94-BDF7-20D7-0F79EC8435A2}"/>
              </a:ext>
            </a:extLst>
          </p:cNvPr>
          <p:cNvPicPr>
            <a:picLocks noChangeAspect="1"/>
          </p:cNvPicPr>
          <p:nvPr/>
        </p:nvPicPr>
        <p:blipFill>
          <a:blip r:embed="rId2"/>
          <a:stretch>
            <a:fillRect/>
          </a:stretch>
        </p:blipFill>
        <p:spPr>
          <a:xfrm>
            <a:off x="653363" y="2180322"/>
            <a:ext cx="10360625" cy="2429777"/>
          </a:xfrm>
          <a:prstGeom prst="rect">
            <a:avLst/>
          </a:prstGeom>
        </p:spPr>
      </p:pic>
      <p:sp>
        <p:nvSpPr>
          <p:cNvPr id="8" name="TextBox 7">
            <a:extLst>
              <a:ext uri="{FF2B5EF4-FFF2-40B4-BE49-F238E27FC236}">
                <a16:creationId xmlns:a16="http://schemas.microsoft.com/office/drawing/2014/main" id="{05E82311-09D1-79B6-D600-A904B560E80A}"/>
              </a:ext>
            </a:extLst>
          </p:cNvPr>
          <p:cNvSpPr txBox="1"/>
          <p:nvPr/>
        </p:nvSpPr>
        <p:spPr>
          <a:xfrm>
            <a:off x="653363" y="4928860"/>
            <a:ext cx="10629900" cy="861774"/>
          </a:xfrm>
          <a:prstGeom prst="rect">
            <a:avLst/>
          </a:prstGeom>
          <a:solidFill>
            <a:schemeClr val="tx2">
              <a:lumMod val="20000"/>
              <a:lumOff val="8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IN" sz="1400" b="1" u="sng" dirty="0">
                <a:solidFill>
                  <a:schemeClr val="dk1"/>
                </a:solidFill>
                <a:latin typeface="+mj-lt"/>
              </a:rPr>
              <a:t>Implementation Timeline</a:t>
            </a:r>
          </a:p>
          <a:p>
            <a:pPr algn="just"/>
            <a:r>
              <a:rPr lang="en-IN" sz="1200" i="1" dirty="0">
                <a:solidFill>
                  <a:schemeClr val="dk1"/>
                </a:solidFill>
              </a:rPr>
              <a:t>The recommended phased approach begins with demonstration projects in Year 1, followed by expansion to early adopters in Year 2, and scaling to commercial operations by Year 3. This gradual implementation ensures proper knowledge transfer, adaptation to local conditions, and sustainable market development for long-term success.</a:t>
            </a:r>
          </a:p>
        </p:txBody>
      </p:sp>
    </p:spTree>
    <p:extLst>
      <p:ext uri="{BB962C8B-B14F-4D97-AF65-F5344CB8AC3E}">
        <p14:creationId xmlns:p14="http://schemas.microsoft.com/office/powerpoint/2010/main" val="87146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E7B5BA-2F5F-1662-34FE-C3976EDE808D}"/>
              </a:ext>
            </a:extLst>
          </p:cNvPr>
          <p:cNvSpPr>
            <a:spLocks noGrp="1"/>
          </p:cNvSpPr>
          <p:nvPr>
            <p:ph type="sldNum" sz="quarter" idx="12"/>
          </p:nvPr>
        </p:nvSpPr>
        <p:spPr/>
        <p:txBody>
          <a:bodyPr/>
          <a:lstStyle/>
          <a:p>
            <a:fld id="{DCE09022-C08B-4F34-B9F0-43AC160DA04C}" type="slidenum">
              <a:rPr lang="it-IT" smtClean="0"/>
              <a:pPr/>
              <a:t>21</a:t>
            </a:fld>
            <a:endParaRPr lang="it-IT" dirty="0"/>
          </a:p>
        </p:txBody>
      </p:sp>
      <p:sp>
        <p:nvSpPr>
          <p:cNvPr id="3" name="Title 2">
            <a:extLst>
              <a:ext uri="{FF2B5EF4-FFF2-40B4-BE49-F238E27FC236}">
                <a16:creationId xmlns:a16="http://schemas.microsoft.com/office/drawing/2014/main" id="{41BC9EFF-2F10-FBFA-32D5-485457769FBC}"/>
              </a:ext>
            </a:extLst>
          </p:cNvPr>
          <p:cNvSpPr>
            <a:spLocks noGrp="1"/>
          </p:cNvSpPr>
          <p:nvPr>
            <p:ph type="title"/>
          </p:nvPr>
        </p:nvSpPr>
        <p:spPr>
          <a:xfrm>
            <a:off x="105355" y="90617"/>
            <a:ext cx="11949796" cy="543697"/>
          </a:xfrm>
        </p:spPr>
        <p:txBody>
          <a:bodyPr/>
          <a:lstStyle/>
          <a:p>
            <a:pPr algn="ctr"/>
            <a:r>
              <a:rPr lang="en-IN" dirty="0"/>
              <a:t>Long-term Vision &amp; Scalability</a:t>
            </a:r>
          </a:p>
        </p:txBody>
      </p:sp>
      <p:sp>
        <p:nvSpPr>
          <p:cNvPr id="4" name="Text Placeholder 3">
            <a:extLst>
              <a:ext uri="{FF2B5EF4-FFF2-40B4-BE49-F238E27FC236}">
                <a16:creationId xmlns:a16="http://schemas.microsoft.com/office/drawing/2014/main" id="{34450315-413C-7FC8-2C43-5AF8418888F6}"/>
              </a:ext>
            </a:extLst>
          </p:cNvPr>
          <p:cNvSpPr>
            <a:spLocks noGrp="1"/>
          </p:cNvSpPr>
          <p:nvPr>
            <p:ph type="body" sz="quarter" idx="13"/>
          </p:nvPr>
        </p:nvSpPr>
        <p:spPr>
          <a:xfrm>
            <a:off x="495300" y="1000125"/>
            <a:ext cx="10753725" cy="4924426"/>
          </a:xfrm>
        </p:spPr>
        <p:txBody>
          <a:bodyPr/>
          <a:lstStyle/>
          <a:p>
            <a:pPr marL="0" indent="0">
              <a:buNone/>
            </a:pPr>
            <a:r>
              <a:rPr lang="en-US" b="1" dirty="0">
                <a:solidFill>
                  <a:schemeClr val="tx1"/>
                </a:solidFill>
              </a:rPr>
              <a:t>Future Growth Trajectory</a:t>
            </a:r>
          </a:p>
          <a:p>
            <a:pPr marL="0" indent="0" algn="just">
              <a:buNone/>
            </a:pPr>
            <a:r>
              <a:rPr lang="en-US" sz="1600" dirty="0">
                <a:solidFill>
                  <a:schemeClr val="tx1"/>
                </a:solidFill>
              </a:rPr>
              <a:t>Building on initial implementation success, our vision combines technological innovation, policy advocacy, and regional expansion to transform South Indian agriculture into a sustainable hydroponic hub, serving as a model for other tropical regions.</a:t>
            </a:r>
            <a:endParaRPr lang="en-IN" sz="1600" dirty="0">
              <a:solidFill>
                <a:schemeClr val="tx1"/>
              </a:solidFill>
            </a:endParaRPr>
          </a:p>
        </p:txBody>
      </p:sp>
      <p:pic>
        <p:nvPicPr>
          <p:cNvPr id="6" name="Picture 5">
            <a:extLst>
              <a:ext uri="{FF2B5EF4-FFF2-40B4-BE49-F238E27FC236}">
                <a16:creationId xmlns:a16="http://schemas.microsoft.com/office/drawing/2014/main" id="{F3DCFD92-E66B-C794-0B32-3EC32D3EEA66}"/>
              </a:ext>
            </a:extLst>
          </p:cNvPr>
          <p:cNvPicPr>
            <a:picLocks noChangeAspect="1"/>
          </p:cNvPicPr>
          <p:nvPr/>
        </p:nvPicPr>
        <p:blipFill>
          <a:blip r:embed="rId2"/>
          <a:stretch>
            <a:fillRect/>
          </a:stretch>
        </p:blipFill>
        <p:spPr>
          <a:xfrm>
            <a:off x="1292492" y="2276475"/>
            <a:ext cx="9251684" cy="3489843"/>
          </a:xfrm>
          <a:prstGeom prst="rect">
            <a:avLst/>
          </a:prstGeom>
        </p:spPr>
      </p:pic>
    </p:spTree>
    <p:extLst>
      <p:ext uri="{BB962C8B-B14F-4D97-AF65-F5344CB8AC3E}">
        <p14:creationId xmlns:p14="http://schemas.microsoft.com/office/powerpoint/2010/main" val="3742636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5A4E8-C70B-4F4D-1B00-D90CAE030305}"/>
              </a:ext>
            </a:extLst>
          </p:cNvPr>
          <p:cNvSpPr>
            <a:spLocks noGrp="1"/>
          </p:cNvSpPr>
          <p:nvPr>
            <p:ph type="sldNum" sz="quarter" idx="12"/>
          </p:nvPr>
        </p:nvSpPr>
        <p:spPr/>
        <p:txBody>
          <a:bodyPr/>
          <a:lstStyle/>
          <a:p>
            <a:fld id="{DCE09022-C08B-4F34-B9F0-43AC160DA04C}" type="slidenum">
              <a:rPr lang="it-IT" smtClean="0"/>
              <a:pPr/>
              <a:t>22</a:t>
            </a:fld>
            <a:endParaRPr lang="it-IT" dirty="0"/>
          </a:p>
        </p:txBody>
      </p:sp>
      <p:sp>
        <p:nvSpPr>
          <p:cNvPr id="3" name="Title 2">
            <a:extLst>
              <a:ext uri="{FF2B5EF4-FFF2-40B4-BE49-F238E27FC236}">
                <a16:creationId xmlns:a16="http://schemas.microsoft.com/office/drawing/2014/main" id="{F226F93A-12DB-FB07-6753-4C2D422E2B02}"/>
              </a:ext>
            </a:extLst>
          </p:cNvPr>
          <p:cNvSpPr>
            <a:spLocks noGrp="1"/>
          </p:cNvSpPr>
          <p:nvPr>
            <p:ph type="title"/>
          </p:nvPr>
        </p:nvSpPr>
        <p:spPr>
          <a:xfrm>
            <a:off x="354563" y="90617"/>
            <a:ext cx="11837437" cy="543697"/>
          </a:xfrm>
        </p:spPr>
        <p:txBody>
          <a:bodyPr/>
          <a:lstStyle/>
          <a:p>
            <a:pPr algn="ctr"/>
            <a:r>
              <a:rPr lang="en-US" dirty="0"/>
              <a:t>SWOT ANALYSIS</a:t>
            </a:r>
            <a:endParaRPr lang="en-IN" dirty="0"/>
          </a:p>
        </p:txBody>
      </p:sp>
      <p:graphicFrame>
        <p:nvGraphicFramePr>
          <p:cNvPr id="4" name="Table 3">
            <a:extLst>
              <a:ext uri="{FF2B5EF4-FFF2-40B4-BE49-F238E27FC236}">
                <a16:creationId xmlns:a16="http://schemas.microsoft.com/office/drawing/2014/main" id="{71639D6A-732F-DE90-C552-80E4B5DA59FD}"/>
              </a:ext>
            </a:extLst>
          </p:cNvPr>
          <p:cNvGraphicFramePr>
            <a:graphicFrameLocks noGrp="1"/>
          </p:cNvGraphicFramePr>
          <p:nvPr>
            <p:extLst>
              <p:ext uri="{D42A27DB-BD31-4B8C-83A1-F6EECF244321}">
                <p14:modId xmlns:p14="http://schemas.microsoft.com/office/powerpoint/2010/main" val="1775053189"/>
              </p:ext>
            </p:extLst>
          </p:nvPr>
        </p:nvGraphicFramePr>
        <p:xfrm>
          <a:off x="900056" y="781927"/>
          <a:ext cx="10391888" cy="4842672"/>
        </p:xfrm>
        <a:graphic>
          <a:graphicData uri="http://schemas.openxmlformats.org/drawingml/2006/table">
            <a:tbl>
              <a:tblPr firstRow="1" bandRow="1">
                <a:tableStyleId>{5C22544A-7EE6-4342-B048-85BDC9FD1C3A}</a:tableStyleId>
              </a:tblPr>
              <a:tblGrid>
                <a:gridCol w="5195944">
                  <a:extLst>
                    <a:ext uri="{9D8B030D-6E8A-4147-A177-3AD203B41FA5}">
                      <a16:colId xmlns:a16="http://schemas.microsoft.com/office/drawing/2014/main" val="2300169911"/>
                    </a:ext>
                  </a:extLst>
                </a:gridCol>
                <a:gridCol w="5195944">
                  <a:extLst>
                    <a:ext uri="{9D8B030D-6E8A-4147-A177-3AD203B41FA5}">
                      <a16:colId xmlns:a16="http://schemas.microsoft.com/office/drawing/2014/main" val="1848951702"/>
                    </a:ext>
                  </a:extLst>
                </a:gridCol>
              </a:tblGrid>
              <a:tr h="348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a:solidFill>
                            <a:srgbClr val="002060"/>
                          </a:solidFill>
                        </a:rPr>
                        <a:t>Strengths</a:t>
                      </a:r>
                    </a:p>
                  </a:txBody>
                  <a:tcP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2060"/>
                          </a:solidFill>
                        </a:rPr>
                        <a:t>Weaknesses</a:t>
                      </a:r>
                    </a:p>
                  </a:txBody>
                  <a:tcP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54653318"/>
                  </a:ext>
                </a:extLst>
              </a:tr>
              <a:tr h="1886112">
                <a:tc>
                  <a:txBody>
                    <a:bodyPr/>
                    <a:lstStyle/>
                    <a:p>
                      <a:pPr marL="285750" indent="-285750">
                        <a:lnSpc>
                          <a:spcPct val="150000"/>
                        </a:lnSpc>
                        <a:buFont typeface="Wingdings" panose="05000000000000000000" pitchFamily="2" charset="2"/>
                        <a:buChar char="ü"/>
                      </a:pPr>
                      <a:r>
                        <a:rPr lang="en-IN" sz="1400" dirty="0"/>
                        <a:t>70-90% water savings compared to traditional farming methods.</a:t>
                      </a:r>
                    </a:p>
                    <a:p>
                      <a:pPr marL="285750" indent="-285750">
                        <a:lnSpc>
                          <a:spcPct val="150000"/>
                        </a:lnSpc>
                        <a:buFont typeface="Wingdings" panose="05000000000000000000" pitchFamily="2" charset="2"/>
                        <a:buChar char="ü"/>
                      </a:pPr>
                      <a:r>
                        <a:rPr lang="en-IN" sz="1400" dirty="0"/>
                        <a:t>8-10x higher productivity per unit area through controlled environment.</a:t>
                      </a:r>
                    </a:p>
                    <a:p>
                      <a:pPr marL="285750" indent="-285750">
                        <a:lnSpc>
                          <a:spcPct val="150000"/>
                        </a:lnSpc>
                        <a:buFont typeface="Wingdings" panose="05000000000000000000" pitchFamily="2" charset="2"/>
                        <a:buChar char="ü"/>
                      </a:pPr>
                      <a:r>
                        <a:rPr lang="en-IN" sz="1400" dirty="0"/>
                        <a:t>Premium market prices for clean, pesticide-free produce.</a:t>
                      </a:r>
                    </a:p>
                    <a:p>
                      <a:pPr marL="285750" indent="-285750">
                        <a:lnSpc>
                          <a:spcPct val="150000"/>
                        </a:lnSpc>
                        <a:buFont typeface="Wingdings" panose="05000000000000000000" pitchFamily="2" charset="2"/>
                        <a:buChar char="ü"/>
                      </a:pPr>
                      <a:r>
                        <a:rPr lang="en-IN" sz="1400" dirty="0"/>
                        <a:t>No soil-borne diseases due to soilless growing medium</a:t>
                      </a:r>
                    </a:p>
                  </a:txBody>
                  <a:tcP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95000"/>
                      </a:schemeClr>
                    </a:solidFill>
                  </a:tcPr>
                </a:tc>
                <a:tc>
                  <a:txBody>
                    <a:bodyPr/>
                    <a:lstStyle/>
                    <a:p>
                      <a:pPr marL="285750" indent="-285750">
                        <a:lnSpc>
                          <a:spcPct val="150000"/>
                        </a:lnSpc>
                        <a:buFont typeface="Wingdings" panose="05000000000000000000" pitchFamily="2" charset="2"/>
                        <a:buChar char="v"/>
                      </a:pPr>
                      <a:r>
                        <a:rPr lang="en-US" sz="1400" dirty="0"/>
                        <a:t>High initial investment compared to traditional farming.</a:t>
                      </a:r>
                    </a:p>
                    <a:p>
                      <a:pPr marL="285750" indent="-285750">
                        <a:lnSpc>
                          <a:spcPct val="150000"/>
                        </a:lnSpc>
                        <a:buFont typeface="Wingdings" panose="05000000000000000000" pitchFamily="2" charset="2"/>
                        <a:buChar char="v"/>
                      </a:pPr>
                      <a:r>
                        <a:rPr lang="en-US" sz="1400" dirty="0"/>
                        <a:t>Requires technical knowledge and skilled labor for operation.</a:t>
                      </a:r>
                    </a:p>
                    <a:p>
                      <a:pPr marL="285750" indent="-285750">
                        <a:lnSpc>
                          <a:spcPct val="150000"/>
                        </a:lnSpc>
                        <a:buFont typeface="Wingdings" panose="05000000000000000000" pitchFamily="2" charset="2"/>
                        <a:buChar char="v"/>
                      </a:pPr>
                      <a:r>
                        <a:rPr lang="en-US" sz="1400" dirty="0"/>
                        <a:t>Need for continuous monitoring and maintenance of systems.</a:t>
                      </a:r>
                    </a:p>
                    <a:p>
                      <a:pPr marL="285750" indent="-285750">
                        <a:lnSpc>
                          <a:spcPct val="150000"/>
                        </a:lnSpc>
                        <a:buFont typeface="Wingdings" panose="05000000000000000000" pitchFamily="2" charset="2"/>
                        <a:buChar char="v"/>
                      </a:pPr>
                      <a:r>
                        <a:rPr lang="en-US" sz="1400" dirty="0"/>
                        <a:t>Limited crop variety compared to open field cultivation.</a:t>
                      </a:r>
                      <a:endParaRPr lang="en-IN" sz="1400" dirty="0"/>
                    </a:p>
                    <a:p>
                      <a:endParaRPr lang="en-IN" sz="1400" dirty="0"/>
                    </a:p>
                  </a:txBody>
                  <a:tcP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3474357856"/>
                  </a:ext>
                </a:extLst>
              </a:tr>
              <a:tr h="348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dirty="0">
                          <a:solidFill>
                            <a:srgbClr val="002060"/>
                          </a:solidFill>
                        </a:rPr>
                        <a:t>Opportunities</a:t>
                      </a:r>
                    </a:p>
                  </a:txBody>
                  <a:tcP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Threats</a:t>
                      </a:r>
                    </a:p>
                  </a:txBody>
                  <a:tcP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84048046"/>
                  </a:ext>
                </a:extLst>
              </a:tr>
              <a:tr h="2121035">
                <a:tc>
                  <a:txBody>
                    <a:bodyPr/>
                    <a:lstStyle/>
                    <a:p>
                      <a:pPr marL="285750" indent="-285750" algn="l" defTabSz="914400" rtl="0" eaLnBrk="1" latinLnBrk="0" hangingPunct="1">
                        <a:lnSpc>
                          <a:spcPct val="150000"/>
                        </a:lnSpc>
                        <a:buFont typeface="Wingdings" panose="05000000000000000000" pitchFamily="2" charset="2"/>
                        <a:buChar char="ü"/>
                      </a:pPr>
                      <a:r>
                        <a:rPr lang="en-IN" sz="1400" kern="1200" dirty="0">
                          <a:solidFill>
                            <a:schemeClr val="dk1"/>
                          </a:solidFill>
                          <a:latin typeface="+mn-lt"/>
                          <a:ea typeface="+mn-ea"/>
                          <a:cs typeface="+mn-cs"/>
                        </a:rPr>
                        <a:t>Growing urban demand for fresh, safe vegetables.</a:t>
                      </a:r>
                    </a:p>
                    <a:p>
                      <a:pPr marL="285750" indent="-285750" algn="l" defTabSz="914400" rtl="0" eaLnBrk="1" latinLnBrk="0" hangingPunct="1">
                        <a:lnSpc>
                          <a:spcPct val="150000"/>
                        </a:lnSpc>
                        <a:buFont typeface="Wingdings" panose="05000000000000000000" pitchFamily="2" charset="2"/>
                        <a:buChar char="ü"/>
                      </a:pPr>
                      <a:r>
                        <a:rPr lang="en-IN" sz="1400" kern="1200" dirty="0">
                          <a:solidFill>
                            <a:schemeClr val="dk1"/>
                          </a:solidFill>
                          <a:latin typeface="+mn-lt"/>
                          <a:ea typeface="+mn-ea"/>
                          <a:cs typeface="+mn-cs"/>
                        </a:rPr>
                        <a:t>Government subsidies (40-50% through NABARD, MIDH).</a:t>
                      </a:r>
                    </a:p>
                    <a:p>
                      <a:pPr marL="285750" indent="-285750" algn="l" defTabSz="914400" rtl="0" eaLnBrk="1" latinLnBrk="0" hangingPunct="1">
                        <a:lnSpc>
                          <a:spcPct val="150000"/>
                        </a:lnSpc>
                        <a:buFont typeface="Wingdings" panose="05000000000000000000" pitchFamily="2" charset="2"/>
                        <a:buChar char="ü"/>
                      </a:pPr>
                      <a:r>
                        <a:rPr lang="en-IN" sz="1400" kern="1200" dirty="0">
                          <a:solidFill>
                            <a:schemeClr val="dk1"/>
                          </a:solidFill>
                          <a:latin typeface="+mn-lt"/>
                          <a:ea typeface="+mn-ea"/>
                          <a:cs typeface="+mn-cs"/>
                        </a:rPr>
                        <a:t>Export potential for quality produce.</a:t>
                      </a:r>
                    </a:p>
                    <a:p>
                      <a:pPr marL="285750" indent="-285750" algn="l" defTabSz="914400" rtl="0" eaLnBrk="1" latinLnBrk="0" hangingPunct="1">
                        <a:lnSpc>
                          <a:spcPct val="150000"/>
                        </a:lnSpc>
                        <a:buFont typeface="Wingdings" panose="05000000000000000000" pitchFamily="2" charset="2"/>
                        <a:buChar char="ü"/>
                      </a:pPr>
                      <a:r>
                        <a:rPr lang="en-IN" sz="1400" kern="1200" dirty="0">
                          <a:solidFill>
                            <a:schemeClr val="dk1"/>
                          </a:solidFill>
                          <a:latin typeface="+mn-lt"/>
                          <a:ea typeface="+mn-ea"/>
                          <a:cs typeface="+mn-cs"/>
                        </a:rPr>
                        <a:t>Integration with renewable energy (solar).</a:t>
                      </a:r>
                    </a:p>
                    <a:p>
                      <a:pPr marL="285750" indent="-285750" algn="l" defTabSz="914400" rtl="0" eaLnBrk="1" latinLnBrk="0" hangingPunct="1">
                        <a:lnSpc>
                          <a:spcPct val="150000"/>
                        </a:lnSpc>
                        <a:buFont typeface="Wingdings" panose="05000000000000000000" pitchFamily="2" charset="2"/>
                        <a:buChar char="ü"/>
                      </a:pPr>
                      <a:r>
                        <a:rPr lang="en-IN" sz="1400" kern="1200" dirty="0">
                          <a:solidFill>
                            <a:schemeClr val="dk1"/>
                          </a:solidFill>
                          <a:latin typeface="+mn-lt"/>
                          <a:ea typeface="+mn-ea"/>
                          <a:cs typeface="+mn-cs"/>
                        </a:rPr>
                        <a:t>Urban and peri-urban farming expansion.</a:t>
                      </a:r>
                    </a:p>
                    <a:p>
                      <a:pPr marL="285750" indent="-285750" algn="l" defTabSz="914400" rtl="0" eaLnBrk="1" latinLnBrk="0" hangingPunct="1">
                        <a:lnSpc>
                          <a:spcPct val="150000"/>
                        </a:lnSpc>
                        <a:buFont typeface="Wingdings" panose="05000000000000000000" pitchFamily="2" charset="2"/>
                        <a:buChar char="ü"/>
                      </a:pPr>
                      <a:r>
                        <a:rPr lang="en-IN" sz="1400" kern="1200" dirty="0">
                          <a:solidFill>
                            <a:schemeClr val="dk1"/>
                          </a:solidFill>
                          <a:latin typeface="+mn-lt"/>
                          <a:ea typeface="+mn-ea"/>
                          <a:cs typeface="+mn-cs"/>
                        </a:rPr>
                        <a:t>Employment generation for local communities</a:t>
                      </a:r>
                    </a:p>
                  </a:txBody>
                  <a:tcPr>
                    <a:lnT w="12700" cap="flat" cmpd="sng" algn="ctr">
                      <a:solidFill>
                        <a:schemeClr val="tx1"/>
                      </a:solidFill>
                      <a:prstDash val="sysDot"/>
                      <a:round/>
                      <a:headEnd type="none" w="med" len="med"/>
                      <a:tailEnd type="none" w="med" len="med"/>
                    </a:lnT>
                    <a:solidFill>
                      <a:schemeClr val="bg1">
                        <a:lumMod val="95000"/>
                      </a:schemeClr>
                    </a:solidFill>
                  </a:tcPr>
                </a:tc>
                <a:tc>
                  <a:txBody>
                    <a:bodyPr/>
                    <a:lstStyle/>
                    <a:p>
                      <a:pPr marL="285750" indent="-285750">
                        <a:lnSpc>
                          <a:spcPct val="150000"/>
                        </a:lnSpc>
                        <a:buFont typeface="Wingdings" panose="05000000000000000000" pitchFamily="2" charset="2"/>
                        <a:buChar char="v"/>
                      </a:pPr>
                      <a:r>
                        <a:rPr lang="en-US" sz="1400" dirty="0"/>
                        <a:t>Power outages affecting climate control systems.</a:t>
                      </a:r>
                    </a:p>
                    <a:p>
                      <a:pPr marL="285750" indent="-285750">
                        <a:lnSpc>
                          <a:spcPct val="150000"/>
                        </a:lnSpc>
                        <a:buFont typeface="Wingdings" panose="05000000000000000000" pitchFamily="2" charset="2"/>
                        <a:buChar char="v"/>
                      </a:pPr>
                      <a:r>
                        <a:rPr lang="en-US" sz="1400" dirty="0"/>
                        <a:t>Disease outbreaks in closed environment.</a:t>
                      </a:r>
                    </a:p>
                    <a:p>
                      <a:pPr marL="285750" indent="-285750">
                        <a:lnSpc>
                          <a:spcPct val="150000"/>
                        </a:lnSpc>
                        <a:buFont typeface="Wingdings" panose="05000000000000000000" pitchFamily="2" charset="2"/>
                        <a:buChar char="v"/>
                      </a:pPr>
                      <a:r>
                        <a:rPr lang="en-US" sz="1400" dirty="0"/>
                        <a:t>Market price fluctuations affecting profitability.</a:t>
                      </a:r>
                    </a:p>
                    <a:p>
                      <a:pPr marL="285750" indent="-285750">
                        <a:lnSpc>
                          <a:spcPct val="150000"/>
                        </a:lnSpc>
                        <a:buFont typeface="Wingdings" panose="05000000000000000000" pitchFamily="2" charset="2"/>
                        <a:buChar char="v"/>
                      </a:pPr>
                      <a:r>
                        <a:rPr lang="en-US" sz="1400" dirty="0"/>
                        <a:t>Competition from established producers.</a:t>
                      </a:r>
                    </a:p>
                    <a:p>
                      <a:pPr marL="285750" indent="-285750">
                        <a:lnSpc>
                          <a:spcPct val="150000"/>
                        </a:lnSpc>
                        <a:buFont typeface="Wingdings" panose="05000000000000000000" pitchFamily="2" charset="2"/>
                        <a:buChar char="v"/>
                      </a:pPr>
                      <a:r>
                        <a:rPr lang="en-US" sz="1400" dirty="0"/>
                        <a:t>Initial farmer skepticism and adoption barriers.</a:t>
                      </a:r>
                    </a:p>
                    <a:p>
                      <a:pPr marL="285750" indent="-285750">
                        <a:lnSpc>
                          <a:spcPct val="150000"/>
                        </a:lnSpc>
                        <a:buFont typeface="Wingdings" panose="05000000000000000000" pitchFamily="2" charset="2"/>
                        <a:buChar char="v"/>
                      </a:pPr>
                      <a:r>
                        <a:rPr lang="en-US" sz="1400" dirty="0"/>
                        <a:t>Technical support availability in rural areas.</a:t>
                      </a:r>
                      <a:endParaRPr lang="en-IN" sz="1400" dirty="0"/>
                    </a:p>
                    <a:p>
                      <a:endParaRPr lang="en-IN" sz="1400" dirty="0"/>
                    </a:p>
                  </a:txBody>
                  <a:tcPr>
                    <a:lnT w="12700" cap="flat" cmpd="sng" algn="ctr">
                      <a:solidFill>
                        <a:schemeClr val="tx1"/>
                      </a:solidFill>
                      <a:prstDash val="sysDot"/>
                      <a:round/>
                      <a:headEnd type="none" w="med" len="med"/>
                      <a:tailEnd type="none" w="med" len="med"/>
                    </a:lnT>
                    <a:solidFill>
                      <a:schemeClr val="bg1">
                        <a:lumMod val="95000"/>
                      </a:schemeClr>
                    </a:solidFill>
                  </a:tcPr>
                </a:tc>
                <a:extLst>
                  <a:ext uri="{0D108BD9-81ED-4DB2-BD59-A6C34878D82A}">
                    <a16:rowId xmlns:a16="http://schemas.microsoft.com/office/drawing/2014/main" val="1760140057"/>
                  </a:ext>
                </a:extLst>
              </a:tr>
            </a:tbl>
          </a:graphicData>
        </a:graphic>
      </p:graphicFrame>
      <p:sp>
        <p:nvSpPr>
          <p:cNvPr id="5" name="TextBox 4">
            <a:extLst>
              <a:ext uri="{FF2B5EF4-FFF2-40B4-BE49-F238E27FC236}">
                <a16:creationId xmlns:a16="http://schemas.microsoft.com/office/drawing/2014/main" id="{E871D700-C826-CE24-D743-9CDB2ADB4EFF}"/>
              </a:ext>
            </a:extLst>
          </p:cNvPr>
          <p:cNvSpPr txBox="1"/>
          <p:nvPr/>
        </p:nvSpPr>
        <p:spPr>
          <a:xfrm>
            <a:off x="900056" y="5718424"/>
            <a:ext cx="10391888" cy="738664"/>
          </a:xfrm>
          <a:prstGeom prst="rect">
            <a:avLst/>
          </a:prstGeom>
          <a:noFill/>
        </p:spPr>
        <p:txBody>
          <a:bodyPr wrap="square" rtlCol="0">
            <a:spAutoFit/>
          </a:bodyPr>
          <a:lstStyle/>
          <a:p>
            <a:pPr marL="171450" indent="-171450">
              <a:buFont typeface="Wingdings" panose="05000000000000000000" pitchFamily="2" charset="2"/>
              <a:buChar char="v"/>
            </a:pPr>
            <a:r>
              <a:rPr lang="en-US" sz="1200" b="1" i="1" dirty="0">
                <a:solidFill>
                  <a:schemeClr val="accent1">
                    <a:lumMod val="50000"/>
                  </a:schemeClr>
                </a:solidFill>
              </a:rPr>
              <a:t>To conclude,</a:t>
            </a:r>
            <a:r>
              <a:rPr lang="en-US" sz="1200" i="1" dirty="0">
                <a:solidFill>
                  <a:schemeClr val="accent1">
                    <a:lumMod val="50000"/>
                  </a:schemeClr>
                </a:solidFill>
              </a:rPr>
              <a:t> this project proves that technology from temperate countries like the Netherlands can be </a:t>
            </a:r>
            <a:r>
              <a:rPr lang="en-US" sz="1200" b="1" i="1" dirty="0">
                <a:solidFill>
                  <a:schemeClr val="accent1">
                    <a:lumMod val="50000"/>
                  </a:schemeClr>
                </a:solidFill>
              </a:rPr>
              <a:t>successfully localized</a:t>
            </a:r>
            <a:r>
              <a:rPr lang="en-US" sz="1200" i="1" dirty="0">
                <a:solidFill>
                  <a:schemeClr val="accent1">
                    <a:lumMod val="50000"/>
                  </a:schemeClr>
                </a:solidFill>
              </a:rPr>
              <a:t> for tropical regions. It offers a </a:t>
            </a:r>
            <a:r>
              <a:rPr lang="en-US" sz="1200" b="1" i="1" dirty="0">
                <a:solidFill>
                  <a:schemeClr val="accent1">
                    <a:lumMod val="50000"/>
                  </a:schemeClr>
                </a:solidFill>
              </a:rPr>
              <a:t>practical path toward sustainable farming</a:t>
            </a:r>
            <a:r>
              <a:rPr lang="en-US" sz="1200" i="1" dirty="0">
                <a:solidFill>
                  <a:schemeClr val="accent1">
                    <a:lumMod val="50000"/>
                  </a:schemeClr>
                </a:solidFill>
              </a:rPr>
              <a:t>, conserving resources while improving food quality and farmer livelihoods</a:t>
            </a:r>
            <a:r>
              <a:rPr lang="en-US" sz="1200" dirty="0">
                <a:solidFill>
                  <a:schemeClr val="accent1">
                    <a:lumMod val="50000"/>
                  </a:schemeClr>
                </a:solidFill>
              </a:rPr>
              <a:t>.</a:t>
            </a:r>
            <a:endParaRPr lang="en-IN" sz="1200" dirty="0">
              <a:solidFill>
                <a:schemeClr val="accent1">
                  <a:lumMod val="50000"/>
                </a:schemeClr>
              </a:solidFill>
            </a:endParaRPr>
          </a:p>
          <a:p>
            <a:pPr algn="l"/>
            <a:endParaRPr lang="en-IN" dirty="0" err="1">
              <a:solidFill>
                <a:schemeClr val="accent5">
                  <a:lumMod val="50000"/>
                </a:schemeClr>
              </a:solidFill>
            </a:endParaRPr>
          </a:p>
        </p:txBody>
      </p:sp>
    </p:spTree>
    <p:extLst>
      <p:ext uri="{BB962C8B-B14F-4D97-AF65-F5344CB8AC3E}">
        <p14:creationId xmlns:p14="http://schemas.microsoft.com/office/powerpoint/2010/main" val="784612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C497B0-624B-89E4-8AB8-A4B149747084}"/>
              </a:ext>
            </a:extLst>
          </p:cNvPr>
          <p:cNvPicPr>
            <a:picLocks noChangeAspect="1"/>
          </p:cNvPicPr>
          <p:nvPr/>
        </p:nvPicPr>
        <p:blipFill>
          <a:blip r:embed="rId2">
            <a:alphaModFix amt="36000"/>
            <a:extLst>
              <a:ext uri="{BEBA8EAE-BF5A-486C-A8C5-ECC9F3942E4B}">
                <a14:imgProps xmlns:a14="http://schemas.microsoft.com/office/drawing/2010/main">
                  <a14:imgLayer r:embed="rId3">
                    <a14:imgEffect>
                      <a14:sharpenSoften amount="-7000"/>
                    </a14:imgEffect>
                    <a14:imgEffect>
                      <a14:brightnessContrast contrast="-20000"/>
                    </a14:imgEffect>
                  </a14:imgLayer>
                </a14:imgProps>
              </a:ext>
            </a:extLst>
          </a:blip>
          <a:stretch>
            <a:fillRect/>
          </a:stretch>
        </p:blipFill>
        <p:spPr>
          <a:xfrm>
            <a:off x="0" y="615696"/>
            <a:ext cx="12192000" cy="5626608"/>
          </a:xfrm>
          <a:prstGeom prst="rect">
            <a:avLst/>
          </a:prstGeom>
        </p:spPr>
      </p:pic>
      <p:sp>
        <p:nvSpPr>
          <p:cNvPr id="2" name="Segnaposto numero diapositiva 1">
            <a:extLst>
              <a:ext uri="{FF2B5EF4-FFF2-40B4-BE49-F238E27FC236}">
                <a16:creationId xmlns:a16="http://schemas.microsoft.com/office/drawing/2014/main" id="{42D6F359-7912-7025-EA32-5DE94604279F}"/>
              </a:ext>
            </a:extLst>
          </p:cNvPr>
          <p:cNvSpPr>
            <a:spLocks noGrp="1"/>
          </p:cNvSpPr>
          <p:nvPr>
            <p:ph type="sldNum" sz="quarter" idx="12"/>
          </p:nvPr>
        </p:nvSpPr>
        <p:spPr/>
        <p:txBody>
          <a:bodyPr/>
          <a:lstStyle/>
          <a:p>
            <a:fld id="{DCE09022-C08B-4F34-B9F0-43AC160DA04C}" type="slidenum">
              <a:rPr lang="it-IT" smtClean="0"/>
              <a:pPr/>
              <a:t>23</a:t>
            </a:fld>
            <a:endParaRPr lang="it-IT" dirty="0"/>
          </a:p>
        </p:txBody>
      </p:sp>
      <p:sp>
        <p:nvSpPr>
          <p:cNvPr id="5" name="TextBox 4">
            <a:extLst>
              <a:ext uri="{FF2B5EF4-FFF2-40B4-BE49-F238E27FC236}">
                <a16:creationId xmlns:a16="http://schemas.microsoft.com/office/drawing/2014/main" id="{2806B960-2DB3-7036-5B24-0A1452D0458A}"/>
              </a:ext>
            </a:extLst>
          </p:cNvPr>
          <p:cNvSpPr txBox="1"/>
          <p:nvPr/>
        </p:nvSpPr>
        <p:spPr>
          <a:xfrm>
            <a:off x="4130643" y="2789858"/>
            <a:ext cx="4867275" cy="923330"/>
          </a:xfrm>
          <a:prstGeom prst="rect">
            <a:avLst/>
          </a:prstGeom>
          <a:noFill/>
        </p:spPr>
        <p:txBody>
          <a:bodyPr wrap="square">
            <a:spAutoFit/>
          </a:bodyPr>
          <a:lstStyle/>
          <a:p>
            <a:pPr algn="l"/>
            <a:r>
              <a:rPr lang="it-IT" sz="5400" b="1" dirty="0">
                <a:latin typeface="Calibri" panose="020F0502020204030204" pitchFamily="34" charset="0"/>
                <a:ea typeface="Calibri" panose="020F0502020204030204" pitchFamily="34" charset="0"/>
                <a:cs typeface="Calibri" panose="020F0502020204030204" pitchFamily="34" charset="0"/>
              </a:rPr>
              <a:t>Thank you!</a:t>
            </a:r>
          </a:p>
        </p:txBody>
      </p:sp>
      <p:grpSp>
        <p:nvGrpSpPr>
          <p:cNvPr id="4" name="Group 3">
            <a:extLst>
              <a:ext uri="{FF2B5EF4-FFF2-40B4-BE49-F238E27FC236}">
                <a16:creationId xmlns:a16="http://schemas.microsoft.com/office/drawing/2014/main" id="{D4C2005C-C210-A18C-76D6-2A04D142A36A}"/>
              </a:ext>
            </a:extLst>
          </p:cNvPr>
          <p:cNvGrpSpPr/>
          <p:nvPr/>
        </p:nvGrpSpPr>
        <p:grpSpPr>
          <a:xfrm>
            <a:off x="10862146" y="5395881"/>
            <a:ext cx="965329" cy="565180"/>
            <a:chOff x="10862146" y="5395881"/>
            <a:chExt cx="965329" cy="565180"/>
          </a:xfrm>
        </p:grpSpPr>
        <p:pic>
          <p:nvPicPr>
            <p:cNvPr id="7" name="Picture 6">
              <a:extLst>
                <a:ext uri="{FF2B5EF4-FFF2-40B4-BE49-F238E27FC236}">
                  <a16:creationId xmlns:a16="http://schemas.microsoft.com/office/drawing/2014/main" id="{DDCC66F3-DFB4-C28C-0579-BA5E20CA8379}"/>
                </a:ext>
              </a:extLst>
            </p:cNvPr>
            <p:cNvPicPr>
              <a:picLocks noChangeAspect="1"/>
            </p:cNvPicPr>
            <p:nvPr/>
          </p:nvPicPr>
          <p:blipFill>
            <a:blip r:embed="rId4"/>
            <a:stretch>
              <a:fillRect/>
            </a:stretch>
          </p:blipFill>
          <p:spPr>
            <a:xfrm>
              <a:off x="10905339" y="5595936"/>
              <a:ext cx="922136" cy="365125"/>
            </a:xfrm>
            <a:prstGeom prst="rect">
              <a:avLst/>
            </a:prstGeom>
          </p:spPr>
        </p:pic>
        <p:sp>
          <p:nvSpPr>
            <p:cNvPr id="3" name="TextBox 2">
              <a:extLst>
                <a:ext uri="{FF2B5EF4-FFF2-40B4-BE49-F238E27FC236}">
                  <a16:creationId xmlns:a16="http://schemas.microsoft.com/office/drawing/2014/main" id="{FA52BFDF-4630-E35A-5969-7067F07D3C36}"/>
                </a:ext>
              </a:extLst>
            </p:cNvPr>
            <p:cNvSpPr txBox="1"/>
            <p:nvPr/>
          </p:nvSpPr>
          <p:spPr>
            <a:xfrm>
              <a:off x="10862146" y="5395881"/>
              <a:ext cx="965329" cy="200055"/>
            </a:xfrm>
            <a:prstGeom prst="rect">
              <a:avLst/>
            </a:prstGeom>
            <a:noFill/>
          </p:spPr>
          <p:txBody>
            <a:bodyPr wrap="none" rtlCol="0">
              <a:spAutoFit/>
            </a:bodyPr>
            <a:lstStyle/>
            <a:p>
              <a:pPr algn="l"/>
              <a:r>
                <a:rPr lang="en-US" sz="700" dirty="0">
                  <a:solidFill>
                    <a:schemeClr val="accent5">
                      <a:lumMod val="50000"/>
                    </a:schemeClr>
                  </a:solidFill>
                </a:rPr>
                <a:t>In collaboration with </a:t>
              </a:r>
              <a:endParaRPr lang="en-IN" sz="700" dirty="0" err="1">
                <a:solidFill>
                  <a:schemeClr val="accent5">
                    <a:lumMod val="50000"/>
                  </a:schemeClr>
                </a:solidFill>
              </a:endParaRPr>
            </a:p>
          </p:txBody>
        </p:sp>
      </p:grpSp>
    </p:spTree>
    <p:extLst>
      <p:ext uri="{BB962C8B-B14F-4D97-AF65-F5344CB8AC3E}">
        <p14:creationId xmlns:p14="http://schemas.microsoft.com/office/powerpoint/2010/main" val="19085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F1F58-A6A9-52D5-6CF7-81BBA759CA7B}"/>
            </a:ext>
          </a:extLst>
        </p:cNvPr>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80AA8F09-79E6-6F59-901B-BCA30BA9DF38}"/>
              </a:ext>
            </a:extLst>
          </p:cNvPr>
          <p:cNvGraphicFramePr/>
          <p:nvPr>
            <p:extLst>
              <p:ext uri="{D42A27DB-BD31-4B8C-83A1-F6EECF244321}">
                <p14:modId xmlns:p14="http://schemas.microsoft.com/office/powerpoint/2010/main" val="3317154319"/>
              </p:ext>
            </p:extLst>
          </p:nvPr>
        </p:nvGraphicFramePr>
        <p:xfrm>
          <a:off x="6414803" y="2649794"/>
          <a:ext cx="5653372" cy="3486328"/>
        </p:xfrm>
        <a:graphic>
          <a:graphicData uri="http://schemas.openxmlformats.org/drawingml/2006/chart">
            <c:chart xmlns:c="http://schemas.openxmlformats.org/drawingml/2006/chart" xmlns:r="http://schemas.openxmlformats.org/officeDocument/2006/relationships" r:id="rId2"/>
          </a:graphicData>
        </a:graphic>
      </p:graphicFrame>
      <p:sp>
        <p:nvSpPr>
          <p:cNvPr id="5" name="Rettangolo con angoli arrotondati 4">
            <a:extLst>
              <a:ext uri="{FF2B5EF4-FFF2-40B4-BE49-F238E27FC236}">
                <a16:creationId xmlns:a16="http://schemas.microsoft.com/office/drawing/2014/main" id="{002D70E7-1D5C-5F2D-766E-D311C947BE95}"/>
              </a:ext>
            </a:extLst>
          </p:cNvPr>
          <p:cNvSpPr/>
          <p:nvPr/>
        </p:nvSpPr>
        <p:spPr>
          <a:xfrm>
            <a:off x="1654035" y="1755353"/>
            <a:ext cx="8890298" cy="7717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To develop and evaluate innovative Dutch farming techniques for tomatoes in South India, and analyze their impact on yield, resource efficiency, and crop quality.</a:t>
            </a:r>
            <a:endParaRPr lang="it-IT" sz="1600" b="1" dirty="0">
              <a:solidFill>
                <a:schemeClr val="tx1"/>
              </a:solidFill>
            </a:endParaRPr>
          </a:p>
        </p:txBody>
      </p:sp>
      <p:sp>
        <p:nvSpPr>
          <p:cNvPr id="2" name="Segnaposto numero diapositiva 1">
            <a:extLst>
              <a:ext uri="{FF2B5EF4-FFF2-40B4-BE49-F238E27FC236}">
                <a16:creationId xmlns:a16="http://schemas.microsoft.com/office/drawing/2014/main" id="{A849ADA3-2DE6-B4C1-FEC8-64B7C5AF779B}"/>
              </a:ext>
            </a:extLst>
          </p:cNvPr>
          <p:cNvSpPr>
            <a:spLocks noGrp="1"/>
          </p:cNvSpPr>
          <p:nvPr>
            <p:ph type="sldNum" sz="quarter" idx="12"/>
          </p:nvPr>
        </p:nvSpPr>
        <p:spPr/>
        <p:txBody>
          <a:bodyPr/>
          <a:lstStyle/>
          <a:p>
            <a:fld id="{DCE09022-C08B-4F34-B9F0-43AC160DA04C}" type="slidenum">
              <a:rPr lang="it-IT" smtClean="0"/>
              <a:pPr/>
              <a:t>3</a:t>
            </a:fld>
            <a:endParaRPr lang="it-IT" dirty="0"/>
          </a:p>
        </p:txBody>
      </p:sp>
      <p:sp>
        <p:nvSpPr>
          <p:cNvPr id="3" name="Titolo 2">
            <a:extLst>
              <a:ext uri="{FF2B5EF4-FFF2-40B4-BE49-F238E27FC236}">
                <a16:creationId xmlns:a16="http://schemas.microsoft.com/office/drawing/2014/main" id="{ADD386F5-47F9-0B2A-BF58-E10F76C252DC}"/>
              </a:ext>
            </a:extLst>
          </p:cNvPr>
          <p:cNvSpPr>
            <a:spLocks noGrp="1"/>
          </p:cNvSpPr>
          <p:nvPr>
            <p:ph type="title"/>
          </p:nvPr>
        </p:nvSpPr>
        <p:spPr>
          <a:xfrm>
            <a:off x="3667431" y="90617"/>
            <a:ext cx="4050891" cy="543697"/>
          </a:xfrm>
        </p:spPr>
        <p:txBody>
          <a:bodyPr>
            <a:normAutofit/>
          </a:bodyPr>
          <a:lstStyle/>
          <a:p>
            <a:r>
              <a:rPr lang="it-IT" dirty="0"/>
              <a:t>       Thesis Objective</a:t>
            </a:r>
            <a:endParaRPr lang="it-IT" sz="3200" dirty="0"/>
          </a:p>
        </p:txBody>
      </p:sp>
      <p:pic>
        <p:nvPicPr>
          <p:cNvPr id="3074" name="Picture 2" descr="196,900+ Goal Icon Stock Illustrations, Royalty-Free Vector Graphics &amp; Clip  Art - iStock | Business goal icon, Goal icon vector, Reach goal icon">
            <a:extLst>
              <a:ext uri="{FF2B5EF4-FFF2-40B4-BE49-F238E27FC236}">
                <a16:creationId xmlns:a16="http://schemas.microsoft.com/office/drawing/2014/main" id="{0B4640DC-D7CD-CABA-47AC-C9C8FB152D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281" y="1656070"/>
            <a:ext cx="1022014" cy="1022014"/>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testo 3">
            <a:extLst>
              <a:ext uri="{FF2B5EF4-FFF2-40B4-BE49-F238E27FC236}">
                <a16:creationId xmlns:a16="http://schemas.microsoft.com/office/drawing/2014/main" id="{E096B86D-B7C5-7F17-94EF-F3F822161B1C}"/>
              </a:ext>
            </a:extLst>
          </p:cNvPr>
          <p:cNvSpPr txBox="1">
            <a:spLocks/>
          </p:cNvSpPr>
          <p:nvPr/>
        </p:nvSpPr>
        <p:spPr>
          <a:xfrm>
            <a:off x="219655" y="1061332"/>
            <a:ext cx="1701035" cy="426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u="sng" dirty="0"/>
              <a:t>OBJECTIVE</a:t>
            </a:r>
            <a:r>
              <a:rPr lang="it-IT" b="1" u="sng" dirty="0"/>
              <a:t>:</a:t>
            </a:r>
          </a:p>
        </p:txBody>
      </p:sp>
      <p:sp>
        <p:nvSpPr>
          <p:cNvPr id="17" name="Freccia a destra 16">
            <a:extLst>
              <a:ext uri="{FF2B5EF4-FFF2-40B4-BE49-F238E27FC236}">
                <a16:creationId xmlns:a16="http://schemas.microsoft.com/office/drawing/2014/main" id="{272C97D1-A3FC-CFCD-E4EF-CDD96F8F4F95}"/>
              </a:ext>
            </a:extLst>
          </p:cNvPr>
          <p:cNvSpPr/>
          <p:nvPr/>
        </p:nvSpPr>
        <p:spPr>
          <a:xfrm>
            <a:off x="5761703" y="4208206"/>
            <a:ext cx="1095647" cy="206478"/>
          </a:xfrm>
          <a:prstGeom prst="rightArrow">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highlight>
                <a:srgbClr val="000000"/>
              </a:highlight>
            </a:endParaRPr>
          </a:p>
        </p:txBody>
      </p:sp>
      <p:pic>
        <p:nvPicPr>
          <p:cNvPr id="8" name="object 8">
            <a:extLst>
              <a:ext uri="{FF2B5EF4-FFF2-40B4-BE49-F238E27FC236}">
                <a16:creationId xmlns:a16="http://schemas.microsoft.com/office/drawing/2014/main" id="{4C3D7162-81B3-25BA-E54E-5930C9B28E55}"/>
              </a:ext>
            </a:extLst>
          </p:cNvPr>
          <p:cNvPicPr/>
          <p:nvPr/>
        </p:nvPicPr>
        <p:blipFill>
          <a:blip r:embed="rId4" cstate="print"/>
          <a:stretch>
            <a:fillRect/>
          </a:stretch>
        </p:blipFill>
        <p:spPr>
          <a:xfrm>
            <a:off x="599768" y="3126657"/>
            <a:ext cx="3067663" cy="2832778"/>
          </a:xfrm>
          <a:prstGeom prst="rect">
            <a:avLst/>
          </a:prstGeom>
          <a:ln>
            <a:noFill/>
          </a:ln>
        </p:spPr>
      </p:pic>
      <p:pic>
        <p:nvPicPr>
          <p:cNvPr id="9" name="Picture 2">
            <a:extLst>
              <a:ext uri="{FF2B5EF4-FFF2-40B4-BE49-F238E27FC236}">
                <a16:creationId xmlns:a16="http://schemas.microsoft.com/office/drawing/2014/main" id="{76F5F887-0663-F2EA-511D-CE44BC756D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4581" y="3126657"/>
            <a:ext cx="1500071" cy="281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12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0A4A2-D5BF-46B3-440E-1B392FF1B3C4}"/>
            </a:ext>
          </a:extLst>
        </p:cNvPr>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B4EBE99-4AA6-B98D-51AC-1063648EB4DE}"/>
              </a:ext>
            </a:extLst>
          </p:cNvPr>
          <p:cNvSpPr>
            <a:spLocks noGrp="1"/>
          </p:cNvSpPr>
          <p:nvPr>
            <p:ph type="sldNum" sz="quarter" idx="12"/>
          </p:nvPr>
        </p:nvSpPr>
        <p:spPr/>
        <p:txBody>
          <a:bodyPr/>
          <a:lstStyle/>
          <a:p>
            <a:fld id="{DCE09022-C08B-4F34-B9F0-43AC160DA04C}" type="slidenum">
              <a:rPr lang="it-IT" smtClean="0"/>
              <a:pPr/>
              <a:t>4</a:t>
            </a:fld>
            <a:endParaRPr lang="it-IT" dirty="0"/>
          </a:p>
        </p:txBody>
      </p:sp>
      <p:sp>
        <p:nvSpPr>
          <p:cNvPr id="3" name="Titolo 2">
            <a:extLst>
              <a:ext uri="{FF2B5EF4-FFF2-40B4-BE49-F238E27FC236}">
                <a16:creationId xmlns:a16="http://schemas.microsoft.com/office/drawing/2014/main" id="{1E0848EB-F69C-54AF-33D5-B4AF32AC45F4}"/>
              </a:ext>
            </a:extLst>
          </p:cNvPr>
          <p:cNvSpPr>
            <a:spLocks noGrp="1"/>
          </p:cNvSpPr>
          <p:nvPr>
            <p:ph type="title"/>
          </p:nvPr>
        </p:nvSpPr>
        <p:spPr>
          <a:xfrm>
            <a:off x="3942735" y="90617"/>
            <a:ext cx="5132439" cy="543697"/>
          </a:xfrm>
        </p:spPr>
        <p:txBody>
          <a:bodyPr>
            <a:normAutofit/>
          </a:bodyPr>
          <a:lstStyle/>
          <a:p>
            <a:r>
              <a:rPr lang="it-IT" dirty="0"/>
              <a:t>      Thesis </a:t>
            </a:r>
            <a:r>
              <a:rPr lang="it-IT" sz="3200" dirty="0"/>
              <a:t>Motivation</a:t>
            </a:r>
          </a:p>
        </p:txBody>
      </p:sp>
      <p:sp>
        <p:nvSpPr>
          <p:cNvPr id="7" name="Segnaposto testo 3">
            <a:extLst>
              <a:ext uri="{FF2B5EF4-FFF2-40B4-BE49-F238E27FC236}">
                <a16:creationId xmlns:a16="http://schemas.microsoft.com/office/drawing/2014/main" id="{50FD67B6-461C-70C4-87C2-2C2213E93E25}"/>
              </a:ext>
            </a:extLst>
          </p:cNvPr>
          <p:cNvSpPr txBox="1">
            <a:spLocks/>
          </p:cNvSpPr>
          <p:nvPr/>
        </p:nvSpPr>
        <p:spPr>
          <a:xfrm>
            <a:off x="530806" y="1126319"/>
            <a:ext cx="1701035" cy="426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u="sng" dirty="0"/>
              <a:t>WHY:</a:t>
            </a:r>
          </a:p>
        </p:txBody>
      </p:sp>
      <p:sp>
        <p:nvSpPr>
          <p:cNvPr id="8" name="Segnaposto testo 3">
            <a:extLst>
              <a:ext uri="{FF2B5EF4-FFF2-40B4-BE49-F238E27FC236}">
                <a16:creationId xmlns:a16="http://schemas.microsoft.com/office/drawing/2014/main" id="{FC7A0564-F84F-BEA5-BB16-3D4D3B6C99CB}"/>
              </a:ext>
            </a:extLst>
          </p:cNvPr>
          <p:cNvSpPr txBox="1">
            <a:spLocks/>
          </p:cNvSpPr>
          <p:nvPr/>
        </p:nvSpPr>
        <p:spPr>
          <a:xfrm>
            <a:off x="1773155" y="1115303"/>
            <a:ext cx="9535821" cy="679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IT" b="1" dirty="0"/>
          </a:p>
        </p:txBody>
      </p:sp>
      <p:sp>
        <p:nvSpPr>
          <p:cNvPr id="9" name="Segnaposto testo 3">
            <a:extLst>
              <a:ext uri="{FF2B5EF4-FFF2-40B4-BE49-F238E27FC236}">
                <a16:creationId xmlns:a16="http://schemas.microsoft.com/office/drawing/2014/main" id="{0BA6F835-F0F6-78F6-0ABC-DC4547576652}"/>
              </a:ext>
            </a:extLst>
          </p:cNvPr>
          <p:cNvSpPr txBox="1">
            <a:spLocks/>
          </p:cNvSpPr>
          <p:nvPr/>
        </p:nvSpPr>
        <p:spPr>
          <a:xfrm>
            <a:off x="955718" y="2242765"/>
            <a:ext cx="10280564" cy="1398465"/>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b="1" u="sng" dirty="0">
                <a:solidFill>
                  <a:schemeClr val="tx1"/>
                </a:solidFill>
                <a:sym typeface="Wingdings" panose="05000000000000000000" pitchFamily="2" charset="2"/>
              </a:rPr>
              <a:t> </a:t>
            </a:r>
            <a:r>
              <a:rPr lang="it-IT" sz="1600" b="1" i="1" u="sng" dirty="0">
                <a:solidFill>
                  <a:schemeClr val="tx1"/>
                </a:solidFill>
                <a:sym typeface="Wingdings" panose="05000000000000000000" pitchFamily="2" charset="2"/>
              </a:rPr>
              <a:t>Goal: </a:t>
            </a:r>
            <a:r>
              <a:rPr lang="en-US" sz="1400" i="1" dirty="0">
                <a:solidFill>
                  <a:srgbClr val="002060"/>
                </a:solidFill>
                <a:sym typeface="Wingdings" panose="05000000000000000000" pitchFamily="2" charset="2"/>
              </a:rPr>
              <a:t>T</a:t>
            </a:r>
            <a:r>
              <a:rPr lang="en-US" sz="1400" i="1" dirty="0"/>
              <a:t>o develop sustainable farming solutions through passive hydroponics integrated within protected cultivation structures, enabling year-round production of tomatoes and leafy vegetables (like lettuce, spinach, and basil), while supporting small and medium-scale farmers in South India by improving pest management, enhancing crop quality and yield, and addressing resource limitations through efficient water and nutrient use.</a:t>
            </a:r>
            <a:endParaRPr lang="it-IT" sz="1400" i="1" dirty="0">
              <a:sym typeface="Wingdings" panose="05000000000000000000" pitchFamily="2" charset="2"/>
            </a:endParaRPr>
          </a:p>
          <a:p>
            <a:pPr marL="0" indent="0" algn="just">
              <a:buFont typeface="Arial" panose="020B0604020202020204" pitchFamily="34" charset="0"/>
              <a:buNone/>
            </a:pPr>
            <a:endParaRPr lang="it-IT" b="1" dirty="0"/>
          </a:p>
        </p:txBody>
      </p:sp>
      <p:sp>
        <p:nvSpPr>
          <p:cNvPr id="10" name="Rettangolo 9">
            <a:extLst>
              <a:ext uri="{FF2B5EF4-FFF2-40B4-BE49-F238E27FC236}">
                <a16:creationId xmlns:a16="http://schemas.microsoft.com/office/drawing/2014/main" id="{0CDD8697-018A-1FE5-65DB-7575021EDFF7}"/>
              </a:ext>
            </a:extLst>
          </p:cNvPr>
          <p:cNvSpPr/>
          <p:nvPr/>
        </p:nvSpPr>
        <p:spPr>
          <a:xfrm>
            <a:off x="167953" y="2094272"/>
            <a:ext cx="11856094" cy="14864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TextBox 4">
            <a:extLst>
              <a:ext uri="{FF2B5EF4-FFF2-40B4-BE49-F238E27FC236}">
                <a16:creationId xmlns:a16="http://schemas.microsoft.com/office/drawing/2014/main" id="{D4145FC6-0302-B247-2FB2-22F5D79D1656}"/>
              </a:ext>
            </a:extLst>
          </p:cNvPr>
          <p:cNvSpPr txBox="1"/>
          <p:nvPr/>
        </p:nvSpPr>
        <p:spPr>
          <a:xfrm>
            <a:off x="1399770" y="1048790"/>
            <a:ext cx="10497262" cy="923330"/>
          </a:xfrm>
          <a:prstGeom prst="rect">
            <a:avLst/>
          </a:prstGeom>
          <a:noFill/>
        </p:spPr>
        <p:txBody>
          <a:bodyPr wrap="square">
            <a:spAutoFit/>
          </a:bodyPr>
          <a:lstStyle/>
          <a:p>
            <a:r>
              <a:rPr lang="en-US" dirty="0">
                <a:effectLst/>
              </a:rPr>
              <a:t>Critical Challenges in South Indian Agriculture which</a:t>
            </a:r>
            <a:r>
              <a:rPr lang="en-US" dirty="0"/>
              <a:t> includes climate change impacts, water scarcity, and limited arable land.</a:t>
            </a:r>
          </a:p>
          <a:p>
            <a:r>
              <a:rPr lang="en-US" dirty="0"/>
              <a:t>Traditional farming struggles with low yields, pest and disease pressures, and resource constraints.</a:t>
            </a:r>
          </a:p>
        </p:txBody>
      </p:sp>
      <p:sp>
        <p:nvSpPr>
          <p:cNvPr id="18" name="Arrow: Right 17">
            <a:extLst>
              <a:ext uri="{FF2B5EF4-FFF2-40B4-BE49-F238E27FC236}">
                <a16:creationId xmlns:a16="http://schemas.microsoft.com/office/drawing/2014/main" id="{6028C26F-F47B-963F-B69E-09580BA6F10E}"/>
              </a:ext>
            </a:extLst>
          </p:cNvPr>
          <p:cNvSpPr/>
          <p:nvPr/>
        </p:nvSpPr>
        <p:spPr>
          <a:xfrm>
            <a:off x="5202645" y="4585198"/>
            <a:ext cx="1038225" cy="190500"/>
          </a:xfrm>
          <a:prstGeom prst="rightArrow">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N" dirty="0"/>
          </a:p>
        </p:txBody>
      </p:sp>
      <p:pic>
        <p:nvPicPr>
          <p:cNvPr id="20" name="Picture 19">
            <a:extLst>
              <a:ext uri="{FF2B5EF4-FFF2-40B4-BE49-F238E27FC236}">
                <a16:creationId xmlns:a16="http://schemas.microsoft.com/office/drawing/2014/main" id="{BFB233D8-4923-7296-A83A-47FC2A43D6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7709" y="3562185"/>
            <a:ext cx="3340502" cy="2236526"/>
          </a:xfrm>
          <a:prstGeom prst="rect">
            <a:avLst/>
          </a:prstGeom>
        </p:spPr>
      </p:pic>
      <p:pic>
        <p:nvPicPr>
          <p:cNvPr id="22" name="Picture 21">
            <a:extLst>
              <a:ext uri="{FF2B5EF4-FFF2-40B4-BE49-F238E27FC236}">
                <a16:creationId xmlns:a16="http://schemas.microsoft.com/office/drawing/2014/main" id="{7AED9445-94FE-FCFE-FC49-62FED7DD03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3155" y="3429000"/>
            <a:ext cx="2772651" cy="2369710"/>
          </a:xfrm>
          <a:prstGeom prst="rect">
            <a:avLst/>
          </a:prstGeom>
        </p:spPr>
      </p:pic>
    </p:spTree>
    <p:extLst>
      <p:ext uri="{BB962C8B-B14F-4D97-AF65-F5344CB8AC3E}">
        <p14:creationId xmlns:p14="http://schemas.microsoft.com/office/powerpoint/2010/main" val="230003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C1DFA-07B4-5DFA-0C73-CBDC38BE03E9}"/>
            </a:ext>
          </a:extLst>
        </p:cNvPr>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57EA3C8-B699-12C5-3B9F-D41D15D5DA31}"/>
              </a:ext>
            </a:extLst>
          </p:cNvPr>
          <p:cNvSpPr>
            <a:spLocks noGrp="1"/>
          </p:cNvSpPr>
          <p:nvPr>
            <p:ph type="sldNum" sz="quarter" idx="12"/>
          </p:nvPr>
        </p:nvSpPr>
        <p:spPr/>
        <p:txBody>
          <a:bodyPr/>
          <a:lstStyle/>
          <a:p>
            <a:fld id="{DCE09022-C08B-4F34-B9F0-43AC160DA04C}" type="slidenum">
              <a:rPr lang="it-IT" smtClean="0"/>
              <a:pPr/>
              <a:t>5</a:t>
            </a:fld>
            <a:endParaRPr lang="it-IT" dirty="0"/>
          </a:p>
        </p:txBody>
      </p:sp>
      <p:sp>
        <p:nvSpPr>
          <p:cNvPr id="3" name="Titolo 2">
            <a:extLst>
              <a:ext uri="{FF2B5EF4-FFF2-40B4-BE49-F238E27FC236}">
                <a16:creationId xmlns:a16="http://schemas.microsoft.com/office/drawing/2014/main" id="{31ADF352-48CD-5705-1A31-5F9EB0EDCC04}"/>
              </a:ext>
            </a:extLst>
          </p:cNvPr>
          <p:cNvSpPr>
            <a:spLocks noGrp="1"/>
          </p:cNvSpPr>
          <p:nvPr>
            <p:ph type="title"/>
          </p:nvPr>
        </p:nvSpPr>
        <p:spPr>
          <a:xfrm>
            <a:off x="587829" y="90617"/>
            <a:ext cx="11000791" cy="543697"/>
          </a:xfrm>
        </p:spPr>
        <p:txBody>
          <a:bodyPr>
            <a:normAutofit/>
          </a:bodyPr>
          <a:lstStyle/>
          <a:p>
            <a:r>
              <a:rPr lang="it-IT" dirty="0"/>
              <a:t>                                           Thesis </a:t>
            </a:r>
            <a:r>
              <a:rPr lang="it-IT" sz="3200" dirty="0"/>
              <a:t>Motivation</a:t>
            </a:r>
          </a:p>
        </p:txBody>
      </p:sp>
      <p:sp>
        <p:nvSpPr>
          <p:cNvPr id="11" name="Segnaposto testo 3">
            <a:extLst>
              <a:ext uri="{FF2B5EF4-FFF2-40B4-BE49-F238E27FC236}">
                <a16:creationId xmlns:a16="http://schemas.microsoft.com/office/drawing/2014/main" id="{36D1FF3A-BB96-DC74-8C09-FAE4DA6755E4}"/>
              </a:ext>
            </a:extLst>
          </p:cNvPr>
          <p:cNvSpPr txBox="1">
            <a:spLocks/>
          </p:cNvSpPr>
          <p:nvPr/>
        </p:nvSpPr>
        <p:spPr>
          <a:xfrm>
            <a:off x="503912" y="1155186"/>
            <a:ext cx="1701035" cy="426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u="sng" dirty="0"/>
              <a:t>HOW</a:t>
            </a:r>
            <a:r>
              <a:rPr lang="it-IT" b="1" dirty="0"/>
              <a:t>:</a:t>
            </a:r>
          </a:p>
        </p:txBody>
      </p:sp>
      <p:sp>
        <p:nvSpPr>
          <p:cNvPr id="12" name="Segnaposto testo 3">
            <a:extLst>
              <a:ext uri="{FF2B5EF4-FFF2-40B4-BE49-F238E27FC236}">
                <a16:creationId xmlns:a16="http://schemas.microsoft.com/office/drawing/2014/main" id="{6818B433-BF44-DCF3-D76A-1DFF4ECB4EA7}"/>
              </a:ext>
            </a:extLst>
          </p:cNvPr>
          <p:cNvSpPr txBox="1">
            <a:spLocks/>
          </p:cNvSpPr>
          <p:nvPr/>
        </p:nvSpPr>
        <p:spPr>
          <a:xfrm>
            <a:off x="1746261" y="1158302"/>
            <a:ext cx="9434968" cy="996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it-IT" dirty="0">
                <a:sym typeface="Wingdings" panose="05000000000000000000" pitchFamily="2" charset="2"/>
              </a:rPr>
              <a:t>Integration and to </a:t>
            </a:r>
            <a:r>
              <a:rPr lang="en-US" dirty="0"/>
              <a:t>develop a sustainable passive hydroponic system optimized for South India’s climate, enhancing yield, resource efficiency, and farmer sustainability</a:t>
            </a:r>
            <a:r>
              <a:rPr lang="it-IT" b="1" dirty="0">
                <a:sym typeface="Wingdings" panose="05000000000000000000" pitchFamily="2" charset="2"/>
              </a:rPr>
              <a:t>.</a:t>
            </a:r>
          </a:p>
          <a:p>
            <a:pPr marL="0" indent="0">
              <a:lnSpc>
                <a:spcPct val="100000"/>
              </a:lnSpc>
              <a:buNone/>
            </a:pPr>
            <a:br>
              <a:rPr lang="it-IT" dirty="0">
                <a:sym typeface="Wingdings" panose="05000000000000000000" pitchFamily="2" charset="2"/>
              </a:rPr>
            </a:br>
            <a:endParaRPr lang="it-IT" dirty="0">
              <a:sym typeface="Wingdings" panose="05000000000000000000" pitchFamily="2" charset="2"/>
            </a:endParaRPr>
          </a:p>
          <a:p>
            <a:pPr marL="0" indent="0">
              <a:buFont typeface="Arial" panose="020B0604020202020204" pitchFamily="34" charset="0"/>
              <a:buNone/>
            </a:pPr>
            <a:endParaRPr lang="it-IT" b="1" dirty="0"/>
          </a:p>
        </p:txBody>
      </p:sp>
      <p:sp>
        <p:nvSpPr>
          <p:cNvPr id="13" name="Segnaposto testo 3">
            <a:extLst>
              <a:ext uri="{FF2B5EF4-FFF2-40B4-BE49-F238E27FC236}">
                <a16:creationId xmlns:a16="http://schemas.microsoft.com/office/drawing/2014/main" id="{78941C6E-C552-DB51-8F03-426449D7A855}"/>
              </a:ext>
            </a:extLst>
          </p:cNvPr>
          <p:cNvSpPr txBox="1">
            <a:spLocks/>
          </p:cNvSpPr>
          <p:nvPr/>
        </p:nvSpPr>
        <p:spPr>
          <a:xfrm>
            <a:off x="2776422" y="2037783"/>
            <a:ext cx="5716856" cy="339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b="1" dirty="0">
                <a:sym typeface="Wingdings" panose="05000000000000000000" pitchFamily="2" charset="2"/>
              </a:rPr>
              <a:t>     </a:t>
            </a:r>
            <a:r>
              <a:rPr lang="it-IT" b="1" dirty="0">
                <a:solidFill>
                  <a:srgbClr val="C00000"/>
                </a:solidFill>
                <a:sym typeface="Wingdings" panose="05000000000000000000" pitchFamily="2" charset="2"/>
              </a:rPr>
              <a:t>Output: </a:t>
            </a:r>
            <a:r>
              <a:rPr lang="it-IT" b="1" dirty="0">
                <a:solidFill>
                  <a:srgbClr val="002060"/>
                </a:solidFill>
                <a:sym typeface="Wingdings" panose="05000000000000000000" pitchFamily="2" charset="2"/>
              </a:rPr>
              <a:t>Sustainable passive hydroponic model</a:t>
            </a:r>
          </a:p>
          <a:p>
            <a:pPr marL="0" indent="0">
              <a:buFont typeface="Arial" panose="020B0604020202020204" pitchFamily="34" charset="0"/>
              <a:buNone/>
            </a:pPr>
            <a:endParaRPr lang="it-IT" b="1" dirty="0"/>
          </a:p>
        </p:txBody>
      </p:sp>
      <p:sp>
        <p:nvSpPr>
          <p:cNvPr id="14" name="Rettangolo 13">
            <a:extLst>
              <a:ext uri="{FF2B5EF4-FFF2-40B4-BE49-F238E27FC236}">
                <a16:creationId xmlns:a16="http://schemas.microsoft.com/office/drawing/2014/main" id="{6FB261F4-1F79-D845-8BD8-47EE6F6BCB8E}"/>
              </a:ext>
            </a:extLst>
          </p:cNvPr>
          <p:cNvSpPr/>
          <p:nvPr/>
        </p:nvSpPr>
        <p:spPr>
          <a:xfrm>
            <a:off x="3219316" y="1986683"/>
            <a:ext cx="5195947" cy="507572"/>
          </a:xfrm>
          <a:prstGeom prst="rect">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testo 3">
            <a:extLst>
              <a:ext uri="{FF2B5EF4-FFF2-40B4-BE49-F238E27FC236}">
                <a16:creationId xmlns:a16="http://schemas.microsoft.com/office/drawing/2014/main" id="{F9CCEB90-1E7F-3D40-5A29-EF1BAF13EFEA}"/>
              </a:ext>
            </a:extLst>
          </p:cNvPr>
          <p:cNvSpPr txBox="1">
            <a:spLocks/>
          </p:cNvSpPr>
          <p:nvPr/>
        </p:nvSpPr>
        <p:spPr>
          <a:xfrm>
            <a:off x="9482923" y="3651203"/>
            <a:ext cx="2648905" cy="18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it-IT" b="1" dirty="0"/>
          </a:p>
        </p:txBody>
      </p:sp>
      <p:pic>
        <p:nvPicPr>
          <p:cNvPr id="9" name="Picture 8">
            <a:extLst>
              <a:ext uri="{FF2B5EF4-FFF2-40B4-BE49-F238E27FC236}">
                <a16:creationId xmlns:a16="http://schemas.microsoft.com/office/drawing/2014/main" id="{E90118B4-DCBE-A871-981F-3660D1ECDD95}"/>
              </a:ext>
            </a:extLst>
          </p:cNvPr>
          <p:cNvPicPr>
            <a:picLocks noChangeAspect="1"/>
          </p:cNvPicPr>
          <p:nvPr/>
        </p:nvPicPr>
        <p:blipFill>
          <a:blip r:embed="rId2"/>
          <a:stretch>
            <a:fillRect/>
          </a:stretch>
        </p:blipFill>
        <p:spPr>
          <a:xfrm>
            <a:off x="688910" y="2612571"/>
            <a:ext cx="10814180" cy="3498981"/>
          </a:xfrm>
          <a:prstGeom prst="rect">
            <a:avLst/>
          </a:prstGeom>
        </p:spPr>
      </p:pic>
    </p:spTree>
    <p:extLst>
      <p:ext uri="{BB962C8B-B14F-4D97-AF65-F5344CB8AC3E}">
        <p14:creationId xmlns:p14="http://schemas.microsoft.com/office/powerpoint/2010/main" val="230885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A79C6D-B183-A4E7-6E17-9A463E33052E}"/>
              </a:ext>
            </a:extLst>
          </p:cNvPr>
          <p:cNvSpPr>
            <a:spLocks noGrp="1"/>
          </p:cNvSpPr>
          <p:nvPr>
            <p:ph type="sldNum" sz="quarter" idx="12"/>
          </p:nvPr>
        </p:nvSpPr>
        <p:spPr/>
        <p:txBody>
          <a:bodyPr/>
          <a:lstStyle/>
          <a:p>
            <a:fld id="{DCE09022-C08B-4F34-B9F0-43AC160DA04C}" type="slidenum">
              <a:rPr lang="it-IT" smtClean="0"/>
              <a:pPr/>
              <a:t>6</a:t>
            </a:fld>
            <a:endParaRPr lang="it-IT" dirty="0"/>
          </a:p>
        </p:txBody>
      </p:sp>
      <p:sp>
        <p:nvSpPr>
          <p:cNvPr id="3" name="Title 2">
            <a:extLst>
              <a:ext uri="{FF2B5EF4-FFF2-40B4-BE49-F238E27FC236}">
                <a16:creationId xmlns:a16="http://schemas.microsoft.com/office/drawing/2014/main" id="{46AE39B4-2C6A-9B31-D996-91BB6EC0C2A7}"/>
              </a:ext>
            </a:extLst>
          </p:cNvPr>
          <p:cNvSpPr>
            <a:spLocks noGrp="1"/>
          </p:cNvSpPr>
          <p:nvPr>
            <p:ph type="title"/>
          </p:nvPr>
        </p:nvSpPr>
        <p:spPr>
          <a:xfrm>
            <a:off x="3359019" y="457200"/>
            <a:ext cx="4739951" cy="177114"/>
          </a:xfrm>
        </p:spPr>
        <p:txBody>
          <a:bodyPr>
            <a:normAutofit fontScale="90000"/>
          </a:bodyPr>
          <a:lstStyle/>
          <a:p>
            <a:r>
              <a:rPr lang="en-US" dirty="0"/>
              <a:t>             Research Objectives</a:t>
            </a:r>
            <a:br>
              <a:rPr lang="en-US" dirty="0"/>
            </a:br>
            <a:endParaRPr lang="en-IN" dirty="0"/>
          </a:p>
        </p:txBody>
      </p:sp>
      <p:sp>
        <p:nvSpPr>
          <p:cNvPr id="4" name="Text Placeholder 3">
            <a:extLst>
              <a:ext uri="{FF2B5EF4-FFF2-40B4-BE49-F238E27FC236}">
                <a16:creationId xmlns:a16="http://schemas.microsoft.com/office/drawing/2014/main" id="{B85E6426-8B7D-9A12-6248-294796C4CA55}"/>
              </a:ext>
            </a:extLst>
          </p:cNvPr>
          <p:cNvSpPr>
            <a:spLocks noGrp="1"/>
          </p:cNvSpPr>
          <p:nvPr>
            <p:ph type="body" sz="quarter" idx="13"/>
          </p:nvPr>
        </p:nvSpPr>
        <p:spPr>
          <a:xfrm>
            <a:off x="612775" y="1233330"/>
            <a:ext cx="10966450" cy="4646613"/>
          </a:xfrm>
        </p:spPr>
        <p:txBody>
          <a:bodyPr/>
          <a:lstStyle/>
          <a:p>
            <a:pPr marL="0" indent="0">
              <a:buNone/>
            </a:pPr>
            <a:r>
              <a:rPr lang="en-US" b="1" dirty="0"/>
              <a:t>Primary Objectives</a:t>
            </a:r>
          </a:p>
          <a:p>
            <a:r>
              <a:rPr lang="en-US" sz="1800" dirty="0"/>
              <a:t>Design and implement a passive hydroponic system specifically adapted for South India’s tropical climate conditions.</a:t>
            </a:r>
          </a:p>
          <a:p>
            <a:r>
              <a:rPr lang="en-US" sz="1800" dirty="0"/>
              <a:t>Evaluate and optimize Dutch farming techniques for tomato cultivation in South Indian context.</a:t>
            </a:r>
          </a:p>
          <a:p>
            <a:r>
              <a:rPr lang="en-US" sz="1800" dirty="0"/>
              <a:t>Assess resource efficiency metrics: 70-90% water savings and 60% nutrient use reduction compared to conventional methods.</a:t>
            </a:r>
          </a:p>
          <a:p>
            <a:pPr marL="0" indent="0">
              <a:lnSpc>
                <a:spcPct val="200000"/>
              </a:lnSpc>
              <a:buNone/>
            </a:pPr>
            <a:r>
              <a:rPr lang="en-US" b="1" dirty="0"/>
              <a:t>Secondary Objectives</a:t>
            </a:r>
          </a:p>
          <a:p>
            <a:r>
              <a:rPr lang="en-US" sz="1800" dirty="0"/>
              <a:t>Support small and medium-scale farmers through accessible technology transfer and training programs.</a:t>
            </a:r>
          </a:p>
          <a:p>
            <a:r>
              <a:rPr lang="en-US" sz="1800" dirty="0"/>
              <a:t>Enable year-round production of high-value tomato varieties despite seasonal climate variations.</a:t>
            </a:r>
          </a:p>
          <a:p>
            <a:r>
              <a:rPr lang="en-US" sz="1800" dirty="0"/>
              <a:t>Analyze economic viability and sustainability with target ROI of 30-40% after establishment phase.</a:t>
            </a:r>
            <a:endParaRPr lang="en-IN" sz="1800" dirty="0"/>
          </a:p>
        </p:txBody>
      </p:sp>
    </p:spTree>
    <p:extLst>
      <p:ext uri="{BB962C8B-B14F-4D97-AF65-F5344CB8AC3E}">
        <p14:creationId xmlns:p14="http://schemas.microsoft.com/office/powerpoint/2010/main" val="3446507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0B572-DF47-F0F6-10BE-966A6A4A2F50}"/>
            </a:ext>
          </a:extLst>
        </p:cNvPr>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FF7173B-2397-343C-AEEC-A9E4002B3429}"/>
              </a:ext>
            </a:extLst>
          </p:cNvPr>
          <p:cNvSpPr>
            <a:spLocks noGrp="1"/>
          </p:cNvSpPr>
          <p:nvPr>
            <p:ph type="sldNum" sz="quarter" idx="12"/>
          </p:nvPr>
        </p:nvSpPr>
        <p:spPr/>
        <p:txBody>
          <a:bodyPr/>
          <a:lstStyle/>
          <a:p>
            <a:fld id="{DCE09022-C08B-4F34-B9F0-43AC160DA04C}" type="slidenum">
              <a:rPr lang="it-IT" smtClean="0"/>
              <a:pPr/>
              <a:t>7</a:t>
            </a:fld>
            <a:endParaRPr lang="it-IT" dirty="0"/>
          </a:p>
        </p:txBody>
      </p:sp>
      <p:sp>
        <p:nvSpPr>
          <p:cNvPr id="3" name="Titolo 2">
            <a:extLst>
              <a:ext uri="{FF2B5EF4-FFF2-40B4-BE49-F238E27FC236}">
                <a16:creationId xmlns:a16="http://schemas.microsoft.com/office/drawing/2014/main" id="{7B51D281-A643-FAA8-FEFB-5D22205D2108}"/>
              </a:ext>
            </a:extLst>
          </p:cNvPr>
          <p:cNvSpPr>
            <a:spLocks noGrp="1"/>
          </p:cNvSpPr>
          <p:nvPr>
            <p:ph type="title"/>
          </p:nvPr>
        </p:nvSpPr>
        <p:spPr>
          <a:xfrm>
            <a:off x="2407298" y="90617"/>
            <a:ext cx="7483151" cy="543697"/>
          </a:xfrm>
        </p:spPr>
        <p:txBody>
          <a:bodyPr>
            <a:normAutofit/>
          </a:bodyPr>
          <a:lstStyle/>
          <a:p>
            <a:r>
              <a:rPr lang="it-IT" sz="3200" dirty="0"/>
              <a:t>             Methodology – Workflow </a:t>
            </a:r>
          </a:p>
        </p:txBody>
      </p:sp>
      <p:pic>
        <p:nvPicPr>
          <p:cNvPr id="8" name="Picture 7">
            <a:extLst>
              <a:ext uri="{FF2B5EF4-FFF2-40B4-BE49-F238E27FC236}">
                <a16:creationId xmlns:a16="http://schemas.microsoft.com/office/drawing/2014/main" id="{B666C002-EC2F-43A5-D723-27EE39407485}"/>
              </a:ext>
            </a:extLst>
          </p:cNvPr>
          <p:cNvPicPr>
            <a:picLocks noChangeAspect="1"/>
          </p:cNvPicPr>
          <p:nvPr/>
        </p:nvPicPr>
        <p:blipFill>
          <a:blip r:embed="rId3"/>
          <a:stretch>
            <a:fillRect/>
          </a:stretch>
        </p:blipFill>
        <p:spPr>
          <a:xfrm>
            <a:off x="251927" y="1054359"/>
            <a:ext cx="11597951" cy="4599992"/>
          </a:xfrm>
          <a:prstGeom prst="rect">
            <a:avLst/>
          </a:prstGeom>
        </p:spPr>
      </p:pic>
    </p:spTree>
    <p:extLst>
      <p:ext uri="{BB962C8B-B14F-4D97-AF65-F5344CB8AC3E}">
        <p14:creationId xmlns:p14="http://schemas.microsoft.com/office/powerpoint/2010/main" val="101323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EE0BC-9550-A3A7-EF04-81BDFFF90341}"/>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5577AAA5-C52E-098C-7A68-277EE2109A8C}"/>
              </a:ext>
            </a:extLst>
          </p:cNvPr>
          <p:cNvSpPr>
            <a:spLocks noGrp="1"/>
          </p:cNvSpPr>
          <p:nvPr>
            <p:ph type="title"/>
          </p:nvPr>
        </p:nvSpPr>
        <p:spPr>
          <a:xfrm>
            <a:off x="105355" y="90617"/>
            <a:ext cx="12019970" cy="543697"/>
          </a:xfrm>
        </p:spPr>
        <p:txBody>
          <a:bodyPr/>
          <a:lstStyle/>
          <a:p>
            <a:pPr algn="ctr"/>
            <a:r>
              <a:rPr lang="en-US" dirty="0"/>
              <a:t>Methodology - Workflow</a:t>
            </a:r>
            <a:endParaRPr lang="en-IN" dirty="0"/>
          </a:p>
        </p:txBody>
      </p:sp>
      <p:sp>
        <p:nvSpPr>
          <p:cNvPr id="59" name="Rectangle: Rounded Corners 58">
            <a:extLst>
              <a:ext uri="{FF2B5EF4-FFF2-40B4-BE49-F238E27FC236}">
                <a16:creationId xmlns:a16="http://schemas.microsoft.com/office/drawing/2014/main" id="{7FF14AEA-C28E-304C-48DB-834BA57CD5F0}"/>
              </a:ext>
            </a:extLst>
          </p:cNvPr>
          <p:cNvSpPr/>
          <p:nvPr/>
        </p:nvSpPr>
        <p:spPr>
          <a:xfrm>
            <a:off x="3889185" y="1927228"/>
            <a:ext cx="2162431" cy="735486"/>
          </a:xfrm>
          <a:prstGeom prst="roundRect">
            <a:avLst/>
          </a:prstGeom>
          <a:solidFill>
            <a:schemeClr val="accent1">
              <a:lumMod val="20000"/>
              <a:lumOff val="80000"/>
            </a:schemeClr>
          </a:solidFill>
          <a:ln>
            <a:solidFill>
              <a:schemeClr val="accent4">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120" tIns="258120" rIns="258120" bIns="258120" numCol="1" spcCol="1270" anchor="ctr" anchorCtr="0">
            <a:noAutofit/>
          </a:bodyPr>
          <a:lstStyle/>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r>
              <a:rPr lang="it-IT" sz="1600" b="1" dirty="0">
                <a:solidFill>
                  <a:schemeClr val="tx1"/>
                </a:solidFill>
              </a:rPr>
              <a:t>System design and setup</a:t>
            </a:r>
          </a:p>
          <a:p>
            <a:pPr marL="0" lvl="0" indent="0" algn="ctr" defTabSz="1466850">
              <a:lnSpc>
                <a:spcPct val="90000"/>
              </a:lnSpc>
              <a:spcBef>
                <a:spcPct val="0"/>
              </a:spcBef>
              <a:spcAft>
                <a:spcPct val="35000"/>
              </a:spcAft>
              <a:buNone/>
            </a:pPr>
            <a:endParaRPr lang="en-IN" sz="4000" kern="1200" dirty="0"/>
          </a:p>
        </p:txBody>
      </p:sp>
      <p:sp>
        <p:nvSpPr>
          <p:cNvPr id="60" name="Isosceles Triangle 59">
            <a:extLst>
              <a:ext uri="{FF2B5EF4-FFF2-40B4-BE49-F238E27FC236}">
                <a16:creationId xmlns:a16="http://schemas.microsoft.com/office/drawing/2014/main" id="{29E7FDB3-5D81-E2A5-5621-D0447A1178DA}"/>
              </a:ext>
            </a:extLst>
          </p:cNvPr>
          <p:cNvSpPr/>
          <p:nvPr/>
        </p:nvSpPr>
        <p:spPr>
          <a:xfrm rot="5400000">
            <a:off x="6347274" y="2045557"/>
            <a:ext cx="216324" cy="476380"/>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2400"/>
          </a:p>
        </p:txBody>
      </p:sp>
      <p:sp>
        <p:nvSpPr>
          <p:cNvPr id="61" name="Rectangle: Rounded Corners 60">
            <a:extLst>
              <a:ext uri="{FF2B5EF4-FFF2-40B4-BE49-F238E27FC236}">
                <a16:creationId xmlns:a16="http://schemas.microsoft.com/office/drawing/2014/main" id="{7EB08C09-7DF2-13B8-AB38-8FD3660521F6}"/>
              </a:ext>
            </a:extLst>
          </p:cNvPr>
          <p:cNvSpPr/>
          <p:nvPr/>
        </p:nvSpPr>
        <p:spPr>
          <a:xfrm>
            <a:off x="6859256" y="1913479"/>
            <a:ext cx="2144703" cy="749235"/>
          </a:xfrm>
          <a:prstGeom prst="roundRect">
            <a:avLst/>
          </a:prstGeom>
          <a:solidFill>
            <a:schemeClr val="accent1">
              <a:lumMod val="20000"/>
              <a:lumOff val="80000"/>
            </a:schemeClr>
          </a:solidFill>
          <a:ln>
            <a:solidFill>
              <a:schemeClr val="accent4">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120" tIns="258120" rIns="258120" bIns="258120" numCol="1" spcCol="1270" anchor="ctr" anchorCtr="0">
            <a:noAutofit/>
          </a:bodyPr>
          <a:lstStyle/>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r>
              <a:rPr lang="it-IT" sz="1600" b="1" dirty="0">
                <a:solidFill>
                  <a:schemeClr val="tx1"/>
                </a:solidFill>
              </a:rPr>
              <a:t>Crop selection</a:t>
            </a:r>
          </a:p>
          <a:p>
            <a:pPr marL="0" lvl="0" indent="0" algn="ctr" defTabSz="1466850">
              <a:lnSpc>
                <a:spcPct val="90000"/>
              </a:lnSpc>
              <a:spcBef>
                <a:spcPct val="0"/>
              </a:spcBef>
              <a:spcAft>
                <a:spcPct val="35000"/>
              </a:spcAft>
              <a:buNone/>
            </a:pPr>
            <a:endParaRPr lang="en-IN" sz="4000" kern="1200" dirty="0"/>
          </a:p>
        </p:txBody>
      </p:sp>
      <p:sp>
        <p:nvSpPr>
          <p:cNvPr id="62" name="Isosceles Triangle 61">
            <a:extLst>
              <a:ext uri="{FF2B5EF4-FFF2-40B4-BE49-F238E27FC236}">
                <a16:creationId xmlns:a16="http://schemas.microsoft.com/office/drawing/2014/main" id="{21B7D2DC-754E-8091-8C75-ED43AAD7091C}"/>
              </a:ext>
            </a:extLst>
          </p:cNvPr>
          <p:cNvSpPr/>
          <p:nvPr/>
        </p:nvSpPr>
        <p:spPr>
          <a:xfrm rot="5400000">
            <a:off x="9308481" y="2045557"/>
            <a:ext cx="216324" cy="476380"/>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2400"/>
          </a:p>
        </p:txBody>
      </p:sp>
      <p:sp>
        <p:nvSpPr>
          <p:cNvPr id="63" name="Rectangle: Rounded Corners 62">
            <a:extLst>
              <a:ext uri="{FF2B5EF4-FFF2-40B4-BE49-F238E27FC236}">
                <a16:creationId xmlns:a16="http://schemas.microsoft.com/office/drawing/2014/main" id="{8D86A637-4914-548E-A85A-235856ACD80E}"/>
              </a:ext>
            </a:extLst>
          </p:cNvPr>
          <p:cNvSpPr/>
          <p:nvPr/>
        </p:nvSpPr>
        <p:spPr>
          <a:xfrm>
            <a:off x="9811600" y="1913479"/>
            <a:ext cx="2144702" cy="713039"/>
          </a:xfrm>
          <a:prstGeom prst="roundRect">
            <a:avLst/>
          </a:prstGeom>
          <a:solidFill>
            <a:schemeClr val="accent1">
              <a:lumMod val="20000"/>
              <a:lumOff val="80000"/>
            </a:schemeClr>
          </a:solidFill>
          <a:ln>
            <a:solidFill>
              <a:schemeClr val="accent4">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120" tIns="258120" rIns="258120" bIns="258120" numCol="1" spcCol="1270" anchor="ctr" anchorCtr="0">
            <a:noAutofit/>
          </a:bodyPr>
          <a:lstStyle/>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r>
              <a:rPr lang="it-IT" sz="1600" b="1" dirty="0">
                <a:solidFill>
                  <a:schemeClr val="tx1"/>
                </a:solidFill>
              </a:rPr>
              <a:t>Nutrient and irrigation optimization</a:t>
            </a:r>
          </a:p>
          <a:p>
            <a:pPr marL="0" lvl="0" indent="0" algn="ctr" defTabSz="1466850">
              <a:lnSpc>
                <a:spcPct val="90000"/>
              </a:lnSpc>
              <a:spcBef>
                <a:spcPct val="0"/>
              </a:spcBef>
              <a:spcAft>
                <a:spcPct val="35000"/>
              </a:spcAft>
              <a:buNone/>
            </a:pPr>
            <a:endParaRPr lang="en-IN" sz="4000" kern="1200" dirty="0"/>
          </a:p>
        </p:txBody>
      </p:sp>
      <p:sp>
        <p:nvSpPr>
          <p:cNvPr id="69" name="Rectangle: Rounded Corners 68">
            <a:extLst>
              <a:ext uri="{FF2B5EF4-FFF2-40B4-BE49-F238E27FC236}">
                <a16:creationId xmlns:a16="http://schemas.microsoft.com/office/drawing/2014/main" id="{CF4C8B35-DB47-5905-34CE-4F4DA1E13695}"/>
              </a:ext>
            </a:extLst>
          </p:cNvPr>
          <p:cNvSpPr/>
          <p:nvPr/>
        </p:nvSpPr>
        <p:spPr>
          <a:xfrm>
            <a:off x="747220" y="1927228"/>
            <a:ext cx="2328061" cy="735486"/>
          </a:xfrm>
          <a:prstGeom prst="roundRect">
            <a:avLst/>
          </a:prstGeom>
          <a:solidFill>
            <a:schemeClr val="accent1">
              <a:lumMod val="20000"/>
              <a:lumOff val="80000"/>
            </a:schemeClr>
          </a:solidFill>
          <a:ln>
            <a:solidFill>
              <a:schemeClr val="accent4">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120" tIns="258120" rIns="258120" bIns="258120" numCol="1" spcCol="1270" anchor="ctr" anchorCtr="0">
            <a:noAutofit/>
          </a:bodyPr>
          <a:lstStyle/>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r>
              <a:rPr lang="it-IT" sz="1600" b="1" dirty="0">
                <a:solidFill>
                  <a:schemeClr val="tx1"/>
                </a:solidFill>
              </a:rPr>
              <a:t>Problem identification and objective definition</a:t>
            </a:r>
          </a:p>
          <a:p>
            <a:pPr marL="0" lvl="0" indent="0" algn="ctr" defTabSz="1466850">
              <a:lnSpc>
                <a:spcPct val="90000"/>
              </a:lnSpc>
              <a:spcBef>
                <a:spcPct val="0"/>
              </a:spcBef>
              <a:spcAft>
                <a:spcPct val="35000"/>
              </a:spcAft>
              <a:buNone/>
            </a:pPr>
            <a:endParaRPr lang="en-IN" sz="4000" kern="1200" dirty="0"/>
          </a:p>
        </p:txBody>
      </p:sp>
      <p:sp>
        <p:nvSpPr>
          <p:cNvPr id="70" name="Isosceles Triangle 69">
            <a:extLst>
              <a:ext uri="{FF2B5EF4-FFF2-40B4-BE49-F238E27FC236}">
                <a16:creationId xmlns:a16="http://schemas.microsoft.com/office/drawing/2014/main" id="{C476029B-6B11-E1B6-93CA-1C9F17343039}"/>
              </a:ext>
            </a:extLst>
          </p:cNvPr>
          <p:cNvSpPr/>
          <p:nvPr/>
        </p:nvSpPr>
        <p:spPr>
          <a:xfrm rot="5400000">
            <a:off x="3434636" y="2036858"/>
            <a:ext cx="216324" cy="476380"/>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2400" dirty="0"/>
          </a:p>
        </p:txBody>
      </p:sp>
      <p:sp>
        <p:nvSpPr>
          <p:cNvPr id="71" name="Rectangle: Rounded Corners 70">
            <a:extLst>
              <a:ext uri="{FF2B5EF4-FFF2-40B4-BE49-F238E27FC236}">
                <a16:creationId xmlns:a16="http://schemas.microsoft.com/office/drawing/2014/main" id="{FA06D657-D423-8CB0-180C-529696FE60B8}"/>
              </a:ext>
            </a:extLst>
          </p:cNvPr>
          <p:cNvSpPr/>
          <p:nvPr/>
        </p:nvSpPr>
        <p:spPr>
          <a:xfrm>
            <a:off x="3889185" y="3790951"/>
            <a:ext cx="2206815" cy="869017"/>
          </a:xfrm>
          <a:prstGeom prst="roundRect">
            <a:avLst/>
          </a:prstGeom>
          <a:solidFill>
            <a:schemeClr val="accent1">
              <a:lumMod val="20000"/>
              <a:lumOff val="80000"/>
            </a:schemeClr>
          </a:solidFill>
          <a:ln>
            <a:solidFill>
              <a:schemeClr val="accent4">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120" tIns="258120" rIns="258120" bIns="258120" numCol="1" spcCol="1270" anchor="ctr" anchorCtr="0">
            <a:noAutofit/>
          </a:bodyPr>
          <a:lstStyle/>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r>
              <a:rPr lang="it-IT" sz="1600" b="1" dirty="0">
                <a:solidFill>
                  <a:schemeClr val="tx1"/>
                </a:solidFill>
              </a:rPr>
              <a:t>Data analysis and evaluation in system</a:t>
            </a:r>
          </a:p>
          <a:p>
            <a:pPr marL="0" lvl="0" indent="0" algn="ctr" defTabSz="1466850">
              <a:lnSpc>
                <a:spcPct val="90000"/>
              </a:lnSpc>
              <a:spcBef>
                <a:spcPct val="0"/>
              </a:spcBef>
              <a:spcAft>
                <a:spcPct val="35000"/>
              </a:spcAft>
              <a:buNone/>
            </a:pPr>
            <a:endParaRPr lang="en-IN" sz="4000" kern="1200" dirty="0"/>
          </a:p>
        </p:txBody>
      </p:sp>
      <p:sp>
        <p:nvSpPr>
          <p:cNvPr id="72" name="Isosceles Triangle 71">
            <a:extLst>
              <a:ext uri="{FF2B5EF4-FFF2-40B4-BE49-F238E27FC236}">
                <a16:creationId xmlns:a16="http://schemas.microsoft.com/office/drawing/2014/main" id="{274FE524-D59C-54E5-E62C-2B4C19D0BEF6}"/>
              </a:ext>
            </a:extLst>
          </p:cNvPr>
          <p:cNvSpPr/>
          <p:nvPr/>
        </p:nvSpPr>
        <p:spPr>
          <a:xfrm rot="16200000">
            <a:off x="6347274" y="4065258"/>
            <a:ext cx="216324" cy="476380"/>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2400"/>
          </a:p>
        </p:txBody>
      </p:sp>
      <p:sp>
        <p:nvSpPr>
          <p:cNvPr id="73" name="Rectangle: Rounded Corners 72">
            <a:extLst>
              <a:ext uri="{FF2B5EF4-FFF2-40B4-BE49-F238E27FC236}">
                <a16:creationId xmlns:a16="http://schemas.microsoft.com/office/drawing/2014/main" id="{9843393F-8D87-F7C0-C641-47108A1955AE}"/>
              </a:ext>
            </a:extLst>
          </p:cNvPr>
          <p:cNvSpPr/>
          <p:nvPr/>
        </p:nvSpPr>
        <p:spPr>
          <a:xfrm>
            <a:off x="6859256" y="3790952"/>
            <a:ext cx="2162429" cy="855268"/>
          </a:xfrm>
          <a:prstGeom prst="roundRect">
            <a:avLst/>
          </a:prstGeom>
          <a:solidFill>
            <a:schemeClr val="accent1">
              <a:lumMod val="20000"/>
              <a:lumOff val="80000"/>
            </a:schemeClr>
          </a:solidFill>
          <a:ln>
            <a:solidFill>
              <a:schemeClr val="accent4">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120" tIns="258120" rIns="258120" bIns="258120" numCol="1" spcCol="1270" anchor="ctr" anchorCtr="0">
            <a:noAutofit/>
          </a:bodyPr>
          <a:lstStyle/>
          <a:p>
            <a:pPr algn="ctr" defTabSz="1466850">
              <a:lnSpc>
                <a:spcPct val="90000"/>
              </a:lnSpc>
              <a:spcBef>
                <a:spcPct val="0"/>
              </a:spcBef>
              <a:spcAft>
                <a:spcPct val="35000"/>
              </a:spcAft>
            </a:pPr>
            <a:r>
              <a:rPr lang="it-IT" sz="1600" b="1" dirty="0">
                <a:solidFill>
                  <a:schemeClr val="tx1"/>
                </a:solidFill>
              </a:rPr>
              <a:t>Growth monitoring and data collection</a:t>
            </a:r>
            <a:endParaRPr lang="en-IN" sz="4000" kern="1200" dirty="0"/>
          </a:p>
        </p:txBody>
      </p:sp>
      <p:sp>
        <p:nvSpPr>
          <p:cNvPr id="74" name="Isosceles Triangle 73">
            <a:extLst>
              <a:ext uri="{FF2B5EF4-FFF2-40B4-BE49-F238E27FC236}">
                <a16:creationId xmlns:a16="http://schemas.microsoft.com/office/drawing/2014/main" id="{06187D50-1670-6606-1771-2596A622F045}"/>
              </a:ext>
            </a:extLst>
          </p:cNvPr>
          <p:cNvSpPr/>
          <p:nvPr/>
        </p:nvSpPr>
        <p:spPr>
          <a:xfrm rot="16200000">
            <a:off x="9308481" y="4065258"/>
            <a:ext cx="216324" cy="476380"/>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2400"/>
          </a:p>
        </p:txBody>
      </p:sp>
      <p:sp>
        <p:nvSpPr>
          <p:cNvPr id="75" name="Rectangle: Rounded Corners 74">
            <a:extLst>
              <a:ext uri="{FF2B5EF4-FFF2-40B4-BE49-F238E27FC236}">
                <a16:creationId xmlns:a16="http://schemas.microsoft.com/office/drawing/2014/main" id="{E04F0850-D21F-CBAD-5AA0-ACF92D25BDDE}"/>
              </a:ext>
            </a:extLst>
          </p:cNvPr>
          <p:cNvSpPr/>
          <p:nvPr/>
        </p:nvSpPr>
        <p:spPr>
          <a:xfrm>
            <a:off x="9811601" y="3790952"/>
            <a:ext cx="1999401" cy="855268"/>
          </a:xfrm>
          <a:prstGeom prst="roundRect">
            <a:avLst/>
          </a:prstGeom>
          <a:solidFill>
            <a:schemeClr val="accent1">
              <a:lumMod val="20000"/>
              <a:lumOff val="80000"/>
            </a:schemeClr>
          </a:solidFill>
          <a:ln>
            <a:solidFill>
              <a:schemeClr val="accent4">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120" tIns="258120" rIns="258120" bIns="258120" numCol="1" spcCol="1270" anchor="ctr" anchorCtr="0">
            <a:noAutofit/>
          </a:bodyPr>
          <a:lstStyle/>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r>
              <a:rPr lang="it-IT" sz="1600" b="1" dirty="0">
                <a:solidFill>
                  <a:schemeClr val="tx1"/>
                </a:solidFill>
              </a:rPr>
              <a:t>Cultivation and management</a:t>
            </a:r>
          </a:p>
          <a:p>
            <a:pPr marL="0" lvl="0" indent="0" algn="ctr" defTabSz="1466850">
              <a:lnSpc>
                <a:spcPct val="90000"/>
              </a:lnSpc>
              <a:spcBef>
                <a:spcPct val="0"/>
              </a:spcBef>
              <a:spcAft>
                <a:spcPct val="35000"/>
              </a:spcAft>
              <a:buNone/>
            </a:pPr>
            <a:endParaRPr lang="en-IN" sz="4000" kern="1200" dirty="0"/>
          </a:p>
        </p:txBody>
      </p:sp>
      <p:sp>
        <p:nvSpPr>
          <p:cNvPr id="76" name="Rectangle: Rounded Corners 75">
            <a:extLst>
              <a:ext uri="{FF2B5EF4-FFF2-40B4-BE49-F238E27FC236}">
                <a16:creationId xmlns:a16="http://schemas.microsoft.com/office/drawing/2014/main" id="{5FF4D368-6A98-5D18-2DCC-72CE03C3F73B}"/>
              </a:ext>
            </a:extLst>
          </p:cNvPr>
          <p:cNvSpPr/>
          <p:nvPr/>
        </p:nvSpPr>
        <p:spPr>
          <a:xfrm>
            <a:off x="747220" y="3790951"/>
            <a:ext cx="2350984" cy="869018"/>
          </a:xfrm>
          <a:prstGeom prst="roundRect">
            <a:avLst/>
          </a:prstGeom>
          <a:solidFill>
            <a:schemeClr val="accent1">
              <a:lumMod val="20000"/>
              <a:lumOff val="80000"/>
            </a:schemeClr>
          </a:solidFill>
          <a:ln>
            <a:solidFill>
              <a:schemeClr val="accent4">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120" tIns="258120" rIns="258120" bIns="258120" numCol="1" spcCol="1270" anchor="ctr" anchorCtr="0">
            <a:noAutofit/>
          </a:bodyPr>
          <a:lstStyle/>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endParaRPr lang="it-IT" sz="1600" b="1" dirty="0">
              <a:solidFill>
                <a:schemeClr val="tx1"/>
              </a:solidFill>
            </a:endParaRPr>
          </a:p>
          <a:p>
            <a:pPr algn="ctr" defTabSz="1466850">
              <a:lnSpc>
                <a:spcPct val="90000"/>
              </a:lnSpc>
              <a:spcBef>
                <a:spcPct val="0"/>
              </a:spcBef>
              <a:spcAft>
                <a:spcPct val="35000"/>
              </a:spcAft>
            </a:pPr>
            <a:r>
              <a:rPr lang="it-IT" sz="1600" b="1" dirty="0">
                <a:solidFill>
                  <a:schemeClr val="tx1"/>
                </a:solidFill>
              </a:rPr>
              <a:t>Decision support system (DSS) and development</a:t>
            </a:r>
          </a:p>
          <a:p>
            <a:pPr marL="0" lvl="0" indent="0" algn="ctr" defTabSz="1466850">
              <a:lnSpc>
                <a:spcPct val="90000"/>
              </a:lnSpc>
              <a:spcBef>
                <a:spcPct val="0"/>
              </a:spcBef>
              <a:spcAft>
                <a:spcPct val="35000"/>
              </a:spcAft>
              <a:buNone/>
            </a:pPr>
            <a:endParaRPr lang="en-IN" sz="4000" kern="1200" dirty="0"/>
          </a:p>
        </p:txBody>
      </p:sp>
      <p:sp>
        <p:nvSpPr>
          <p:cNvPr id="77" name="Isosceles Triangle 76">
            <a:extLst>
              <a:ext uri="{FF2B5EF4-FFF2-40B4-BE49-F238E27FC236}">
                <a16:creationId xmlns:a16="http://schemas.microsoft.com/office/drawing/2014/main" id="{C00B44B4-B61A-8458-BDF2-D9D59293E354}"/>
              </a:ext>
            </a:extLst>
          </p:cNvPr>
          <p:cNvSpPr/>
          <p:nvPr/>
        </p:nvSpPr>
        <p:spPr>
          <a:xfrm rot="16200000">
            <a:off x="3349478" y="3953932"/>
            <a:ext cx="216324" cy="476380"/>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2400"/>
          </a:p>
        </p:txBody>
      </p:sp>
      <p:sp>
        <p:nvSpPr>
          <p:cNvPr id="78" name="Isosceles Triangle 77">
            <a:extLst>
              <a:ext uri="{FF2B5EF4-FFF2-40B4-BE49-F238E27FC236}">
                <a16:creationId xmlns:a16="http://schemas.microsoft.com/office/drawing/2014/main" id="{2796DE2A-F164-4CD0-2CC1-979131B05722}"/>
              </a:ext>
            </a:extLst>
          </p:cNvPr>
          <p:cNvSpPr/>
          <p:nvPr/>
        </p:nvSpPr>
        <p:spPr>
          <a:xfrm rot="10979858">
            <a:off x="10705859" y="3095449"/>
            <a:ext cx="228610" cy="450778"/>
          </a:xfrm>
          <a:prstGeom prst="triangle">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2400"/>
          </a:p>
        </p:txBody>
      </p:sp>
    </p:spTree>
    <p:extLst>
      <p:ext uri="{BB962C8B-B14F-4D97-AF65-F5344CB8AC3E}">
        <p14:creationId xmlns:p14="http://schemas.microsoft.com/office/powerpoint/2010/main" val="2131818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AC29B-5D2B-1EE4-DB5B-C62E68D61618}"/>
            </a:ext>
          </a:extLst>
        </p:cNvPr>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E2D2605-8194-D2C4-5FB4-FD7A0E336237}"/>
              </a:ext>
            </a:extLst>
          </p:cNvPr>
          <p:cNvSpPr>
            <a:spLocks noGrp="1"/>
          </p:cNvSpPr>
          <p:nvPr>
            <p:ph type="sldNum" sz="quarter" idx="12"/>
          </p:nvPr>
        </p:nvSpPr>
        <p:spPr/>
        <p:txBody>
          <a:bodyPr/>
          <a:lstStyle/>
          <a:p>
            <a:fld id="{DCE09022-C08B-4F34-B9F0-43AC160DA04C}" type="slidenum">
              <a:rPr lang="it-IT" smtClean="0"/>
              <a:pPr/>
              <a:t>9</a:t>
            </a:fld>
            <a:endParaRPr lang="it-IT" dirty="0"/>
          </a:p>
        </p:txBody>
      </p:sp>
      <p:sp>
        <p:nvSpPr>
          <p:cNvPr id="3" name="Titolo 2">
            <a:extLst>
              <a:ext uri="{FF2B5EF4-FFF2-40B4-BE49-F238E27FC236}">
                <a16:creationId xmlns:a16="http://schemas.microsoft.com/office/drawing/2014/main" id="{D04D76AF-A30F-703B-A548-67DEE624DFC6}"/>
              </a:ext>
            </a:extLst>
          </p:cNvPr>
          <p:cNvSpPr>
            <a:spLocks noGrp="1"/>
          </p:cNvSpPr>
          <p:nvPr>
            <p:ph type="title"/>
          </p:nvPr>
        </p:nvSpPr>
        <p:spPr>
          <a:xfrm>
            <a:off x="3853543" y="90617"/>
            <a:ext cx="6018245" cy="543697"/>
          </a:xfrm>
        </p:spPr>
        <p:txBody>
          <a:bodyPr/>
          <a:lstStyle/>
          <a:p>
            <a:r>
              <a:rPr lang="it-IT" dirty="0"/>
              <a:t>Methodology Overview</a:t>
            </a:r>
          </a:p>
        </p:txBody>
      </p:sp>
      <p:sp>
        <p:nvSpPr>
          <p:cNvPr id="4" name="Segnaposto testo 3">
            <a:extLst>
              <a:ext uri="{FF2B5EF4-FFF2-40B4-BE49-F238E27FC236}">
                <a16:creationId xmlns:a16="http://schemas.microsoft.com/office/drawing/2014/main" id="{6ED2FE6C-DA99-8396-4029-910CD3DE62B3}"/>
              </a:ext>
            </a:extLst>
          </p:cNvPr>
          <p:cNvSpPr>
            <a:spLocks noGrp="1"/>
          </p:cNvSpPr>
          <p:nvPr>
            <p:ph type="body" sz="quarter" idx="13"/>
          </p:nvPr>
        </p:nvSpPr>
        <p:spPr>
          <a:xfrm>
            <a:off x="932095" y="1825104"/>
            <a:ext cx="5842895" cy="3207791"/>
          </a:xfrm>
        </p:spPr>
        <p:txBody>
          <a:bodyPr/>
          <a:lstStyle/>
          <a:p>
            <a:pPr marL="0" indent="0">
              <a:buNone/>
            </a:pPr>
            <a:r>
              <a:rPr lang="it-IT" sz="1800" b="1" dirty="0"/>
              <a:t>Overview of the systematic approach : </a:t>
            </a:r>
          </a:p>
          <a:p>
            <a:r>
              <a:rPr lang="it-IT" sz="1800" dirty="0"/>
              <a:t>Greenhouse design </a:t>
            </a:r>
          </a:p>
          <a:p>
            <a:r>
              <a:rPr lang="it-IT" sz="1800" dirty="0"/>
              <a:t> hydroponic system setup </a:t>
            </a:r>
          </a:p>
          <a:p>
            <a:r>
              <a:rPr lang="it-IT" sz="1800" dirty="0"/>
              <a:t>nursery establishment </a:t>
            </a:r>
          </a:p>
          <a:p>
            <a:r>
              <a:rPr lang="it-IT" sz="1800" dirty="0"/>
              <a:t>crop selection</a:t>
            </a:r>
          </a:p>
          <a:p>
            <a:r>
              <a:rPr lang="it-IT" sz="1800" dirty="0"/>
              <a:t> workflow</a:t>
            </a:r>
          </a:p>
          <a:p>
            <a:r>
              <a:rPr lang="it-IT" sz="1800" dirty="0"/>
              <a:t>nutrient climate management.</a:t>
            </a:r>
          </a:p>
          <a:p>
            <a:pPr marL="0" indent="0">
              <a:buNone/>
            </a:pPr>
            <a:endParaRPr lang="it-IT" sz="1800" dirty="0"/>
          </a:p>
          <a:p>
            <a:pPr marL="0" indent="0">
              <a:buNone/>
            </a:pPr>
            <a:endParaRPr lang="it-IT" sz="1800" dirty="0"/>
          </a:p>
        </p:txBody>
      </p:sp>
      <p:pic>
        <p:nvPicPr>
          <p:cNvPr id="10" name="Picture 9">
            <a:extLst>
              <a:ext uri="{FF2B5EF4-FFF2-40B4-BE49-F238E27FC236}">
                <a16:creationId xmlns:a16="http://schemas.microsoft.com/office/drawing/2014/main" id="{977E2FB1-90C1-EBB7-5540-E369E987EC78}"/>
              </a:ext>
            </a:extLst>
          </p:cNvPr>
          <p:cNvPicPr>
            <a:picLocks noChangeAspect="1"/>
          </p:cNvPicPr>
          <p:nvPr/>
        </p:nvPicPr>
        <p:blipFill>
          <a:blip r:embed="rId2"/>
          <a:stretch>
            <a:fillRect/>
          </a:stretch>
        </p:blipFill>
        <p:spPr>
          <a:xfrm>
            <a:off x="5158402" y="928370"/>
            <a:ext cx="624894" cy="653143"/>
          </a:xfrm>
          <a:prstGeom prst="rect">
            <a:avLst/>
          </a:prstGeom>
        </p:spPr>
      </p:pic>
      <p:grpSp>
        <p:nvGrpSpPr>
          <p:cNvPr id="5" name="Group 4">
            <a:extLst>
              <a:ext uri="{FF2B5EF4-FFF2-40B4-BE49-F238E27FC236}">
                <a16:creationId xmlns:a16="http://schemas.microsoft.com/office/drawing/2014/main" id="{46683F49-4B32-FF50-FBAA-4B4E46938B0E}"/>
              </a:ext>
            </a:extLst>
          </p:cNvPr>
          <p:cNvGrpSpPr/>
          <p:nvPr/>
        </p:nvGrpSpPr>
        <p:grpSpPr>
          <a:xfrm>
            <a:off x="2579211" y="2208305"/>
            <a:ext cx="2301166" cy="2239118"/>
            <a:chOff x="1354508" y="2258769"/>
            <a:chExt cx="2301166" cy="2239118"/>
          </a:xfrm>
        </p:grpSpPr>
        <p:pic>
          <p:nvPicPr>
            <p:cNvPr id="12" name="Picture 11">
              <a:extLst>
                <a:ext uri="{FF2B5EF4-FFF2-40B4-BE49-F238E27FC236}">
                  <a16:creationId xmlns:a16="http://schemas.microsoft.com/office/drawing/2014/main" id="{3F855432-A1B5-3E7E-58E7-E862EB32FE69}"/>
                </a:ext>
              </a:extLst>
            </p:cNvPr>
            <p:cNvPicPr>
              <a:picLocks noChangeAspect="1"/>
            </p:cNvPicPr>
            <p:nvPr/>
          </p:nvPicPr>
          <p:blipFill>
            <a:blip r:embed="rId3"/>
            <a:stretch>
              <a:fillRect/>
            </a:stretch>
          </p:blipFill>
          <p:spPr>
            <a:xfrm>
              <a:off x="2249203" y="2258769"/>
              <a:ext cx="428683" cy="335141"/>
            </a:xfrm>
            <a:prstGeom prst="rect">
              <a:avLst/>
            </a:prstGeom>
          </p:spPr>
        </p:pic>
        <p:pic>
          <p:nvPicPr>
            <p:cNvPr id="14" name="Picture 13">
              <a:extLst>
                <a:ext uri="{FF2B5EF4-FFF2-40B4-BE49-F238E27FC236}">
                  <a16:creationId xmlns:a16="http://schemas.microsoft.com/office/drawing/2014/main" id="{D7894991-A376-21AD-9FD7-2D8841F92E39}"/>
                </a:ext>
              </a:extLst>
            </p:cNvPr>
            <p:cNvPicPr>
              <a:picLocks noChangeAspect="1"/>
            </p:cNvPicPr>
            <p:nvPr/>
          </p:nvPicPr>
          <p:blipFill>
            <a:blip r:embed="rId4"/>
            <a:stretch>
              <a:fillRect/>
            </a:stretch>
          </p:blipFill>
          <p:spPr>
            <a:xfrm>
              <a:off x="2748923" y="2593910"/>
              <a:ext cx="358171" cy="382555"/>
            </a:xfrm>
            <a:prstGeom prst="rect">
              <a:avLst/>
            </a:prstGeom>
          </p:spPr>
        </p:pic>
        <p:pic>
          <p:nvPicPr>
            <p:cNvPr id="16" name="Picture 15">
              <a:extLst>
                <a:ext uri="{FF2B5EF4-FFF2-40B4-BE49-F238E27FC236}">
                  <a16:creationId xmlns:a16="http://schemas.microsoft.com/office/drawing/2014/main" id="{AC08A899-2D0D-FAFD-19A4-235CE00A9A55}"/>
                </a:ext>
              </a:extLst>
            </p:cNvPr>
            <p:cNvPicPr>
              <a:picLocks noChangeAspect="1"/>
            </p:cNvPicPr>
            <p:nvPr/>
          </p:nvPicPr>
          <p:blipFill>
            <a:blip r:embed="rId5"/>
            <a:stretch>
              <a:fillRect/>
            </a:stretch>
          </p:blipFill>
          <p:spPr>
            <a:xfrm>
              <a:off x="1863659" y="3299672"/>
              <a:ext cx="388654" cy="419136"/>
            </a:xfrm>
            <a:prstGeom prst="rect">
              <a:avLst/>
            </a:prstGeom>
          </p:spPr>
        </p:pic>
        <p:pic>
          <p:nvPicPr>
            <p:cNvPr id="19" name="Picture 18">
              <a:extLst>
                <a:ext uri="{FF2B5EF4-FFF2-40B4-BE49-F238E27FC236}">
                  <a16:creationId xmlns:a16="http://schemas.microsoft.com/office/drawing/2014/main" id="{354FC4F9-18A1-9737-A1B8-9D94CC7D3927}"/>
                </a:ext>
              </a:extLst>
            </p:cNvPr>
            <p:cNvPicPr>
              <a:picLocks noChangeAspect="1"/>
            </p:cNvPicPr>
            <p:nvPr/>
          </p:nvPicPr>
          <p:blipFill>
            <a:blip r:embed="rId6"/>
            <a:stretch>
              <a:fillRect/>
            </a:stretch>
          </p:blipFill>
          <p:spPr>
            <a:xfrm>
              <a:off x="3236538" y="3994923"/>
              <a:ext cx="419136" cy="502964"/>
            </a:xfrm>
            <a:prstGeom prst="rect">
              <a:avLst/>
            </a:prstGeom>
          </p:spPr>
        </p:pic>
        <p:pic>
          <p:nvPicPr>
            <p:cNvPr id="23" name="Picture 22">
              <a:extLst>
                <a:ext uri="{FF2B5EF4-FFF2-40B4-BE49-F238E27FC236}">
                  <a16:creationId xmlns:a16="http://schemas.microsoft.com/office/drawing/2014/main" id="{CBAD0D6E-3CEC-EB3A-4A81-4586964D782A}"/>
                </a:ext>
              </a:extLst>
            </p:cNvPr>
            <p:cNvPicPr>
              <a:picLocks noChangeAspect="1"/>
            </p:cNvPicPr>
            <p:nvPr/>
          </p:nvPicPr>
          <p:blipFill>
            <a:blip r:embed="rId7"/>
            <a:stretch>
              <a:fillRect/>
            </a:stretch>
          </p:blipFill>
          <p:spPr>
            <a:xfrm>
              <a:off x="1354508" y="3669719"/>
              <a:ext cx="516363" cy="419136"/>
            </a:xfrm>
            <a:prstGeom prst="rect">
              <a:avLst/>
            </a:prstGeom>
          </p:spPr>
        </p:pic>
        <p:pic>
          <p:nvPicPr>
            <p:cNvPr id="25" name="Picture 24" descr="A green and white sign with a plant growing out of the ground&#10;&#10;AI-generated content may be incorrect.">
              <a:extLst>
                <a:ext uri="{FF2B5EF4-FFF2-40B4-BE49-F238E27FC236}">
                  <a16:creationId xmlns:a16="http://schemas.microsoft.com/office/drawing/2014/main" id="{E3123CB2-85F0-106E-CAFD-D6528AA49E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63544" y="2993225"/>
              <a:ext cx="382555" cy="382555"/>
            </a:xfrm>
            <a:prstGeom prst="rect">
              <a:avLst/>
            </a:prstGeom>
          </p:spPr>
        </p:pic>
      </p:grpSp>
      <p:pic>
        <p:nvPicPr>
          <p:cNvPr id="26" name="Picture 3">
            <a:extLst>
              <a:ext uri="{FF2B5EF4-FFF2-40B4-BE49-F238E27FC236}">
                <a16:creationId xmlns:a16="http://schemas.microsoft.com/office/drawing/2014/main" id="{06AC59F8-011B-6A69-C245-E9D9138661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6756" y="1933964"/>
            <a:ext cx="3640089" cy="3207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039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accent5">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16C01B75DD5847899E2A379D5475FF" ma:contentTypeVersion="6" ma:contentTypeDescription="Creare un nuovo documento." ma:contentTypeScope="" ma:versionID="1cfcd0624efb59896fd592705f46cee4">
  <xsd:schema xmlns:xsd="http://www.w3.org/2001/XMLSchema" xmlns:xs="http://www.w3.org/2001/XMLSchema" xmlns:p="http://schemas.microsoft.com/office/2006/metadata/properties" xmlns:ns3="2ba6efdb-b225-443d-9b4b-8c8103485182" targetNamespace="http://schemas.microsoft.com/office/2006/metadata/properties" ma:root="true" ma:fieldsID="5e5f628dc0c5497ae4f49fdd9d5a5ec5" ns3:_="">
    <xsd:import namespace="2ba6efdb-b225-443d-9b4b-8c8103485182"/>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a6efdb-b225-443d-9b4b-8c810348518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ba6efdb-b225-443d-9b4b-8c8103485182" xsi:nil="true"/>
  </documentManagement>
</p:properties>
</file>

<file path=customXml/itemProps1.xml><?xml version="1.0" encoding="utf-8"?>
<ds:datastoreItem xmlns:ds="http://schemas.openxmlformats.org/officeDocument/2006/customXml" ds:itemID="{FB479434-B814-42CA-972D-D34406D199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a6efdb-b225-443d-9b4b-8c81034851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3BD896-7534-407E-B878-AE3131F7FD6C}">
  <ds:schemaRefs>
    <ds:schemaRef ds:uri="http://schemas.microsoft.com/sharepoint/v3/contenttype/forms"/>
  </ds:schemaRefs>
</ds:datastoreItem>
</file>

<file path=customXml/itemProps3.xml><?xml version="1.0" encoding="utf-8"?>
<ds:datastoreItem xmlns:ds="http://schemas.openxmlformats.org/officeDocument/2006/customXml" ds:itemID="{7114CB60-38C9-4535-9E3F-5B34C64F398E}">
  <ds:schemaRefs>
    <ds:schemaRef ds:uri="http://schemas.microsoft.com/office/infopath/2007/PartnerControls"/>
    <ds:schemaRef ds:uri="http://purl.org/dc/terms/"/>
    <ds:schemaRef ds:uri="http://purl.org/dc/elements/1.1/"/>
    <ds:schemaRef ds:uri="http://schemas.microsoft.com/office/2006/documentManagement/types"/>
    <ds:schemaRef ds:uri="http://purl.org/dc/dcmitype/"/>
    <ds:schemaRef ds:uri="http://www.w3.org/XML/1998/namespace"/>
    <ds:schemaRef ds:uri="http://schemas.openxmlformats.org/package/2006/metadata/core-properties"/>
    <ds:schemaRef ds:uri="2ba6efdb-b225-443d-9b4b-8c810348518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13606</TotalTime>
  <Words>2377</Words>
  <Application>Microsoft Office PowerPoint</Application>
  <PresentationFormat>Widescreen</PresentationFormat>
  <Paragraphs>317</Paragraphs>
  <Slides>23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Times New Roman</vt:lpstr>
      <vt:lpstr>Wingdings</vt:lpstr>
      <vt:lpstr>Office Theme</vt:lpstr>
      <vt:lpstr>Implementation of Dutch Farming for the Cultivation of Tomatoes in South India</vt:lpstr>
      <vt:lpstr>                       Company Overview</vt:lpstr>
      <vt:lpstr>       Thesis Objective</vt:lpstr>
      <vt:lpstr>      Thesis Motivation</vt:lpstr>
      <vt:lpstr>                                           Thesis Motivation</vt:lpstr>
      <vt:lpstr>             Research Objectives </vt:lpstr>
      <vt:lpstr>             Methodology – Workflow </vt:lpstr>
      <vt:lpstr>Methodology - Workflow</vt:lpstr>
      <vt:lpstr>Methodology Overview</vt:lpstr>
      <vt:lpstr>                     System Design - Protected Cultivation Structure</vt:lpstr>
      <vt:lpstr>  Passive Hydroponic System</vt:lpstr>
      <vt:lpstr>                                                 Growing Medium</vt:lpstr>
      <vt:lpstr>Nursery Establishment</vt:lpstr>
      <vt:lpstr>Pest Management </vt:lpstr>
      <vt:lpstr>PRODUCTION CYCLE</vt:lpstr>
      <vt:lpstr>                                              Crop Selection &amp; Varieties </vt:lpstr>
      <vt:lpstr>                            Nutrient Management System Fertigation</vt:lpstr>
      <vt:lpstr>PowerPoint Presentation</vt:lpstr>
      <vt:lpstr>Results &amp; Conclusions</vt:lpstr>
      <vt:lpstr>Short-term Recommendations</vt:lpstr>
      <vt:lpstr>Long-term Vision &amp; Scalability</vt:lpstr>
      <vt:lpstr>SWOT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Riccardo Simonetti</dc:creator>
  <cp:lastModifiedBy>Sowmya Palanichamy</cp:lastModifiedBy>
  <cp:revision>85</cp:revision>
  <dcterms:created xsi:type="dcterms:W3CDTF">2019-02-13T14:58:22Z</dcterms:created>
  <dcterms:modified xsi:type="dcterms:W3CDTF">2025-10-21T15:57:24Z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0x0101009E16C01B75DD5847899E2A379D5475FF</vt:lpwstr>
  </property>
</Properties>
</file>